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2"/>
  </p:sldMasterIdLst>
  <p:notesMasterIdLst>
    <p:notesMasterId r:id="rId9"/>
  </p:notesMasterIdLst>
  <p:sldIdLst>
    <p:sldId id="256" r:id="rId3"/>
    <p:sldId id="267" r:id="rId4"/>
    <p:sldId id="265" r:id="rId5"/>
    <p:sldId id="266" r:id="rId6"/>
    <p:sldId id="264" r:id="rId7"/>
    <p:sldId id="263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A3"/>
    <a:srgbClr val="94C21E"/>
    <a:srgbClr val="B3C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99"/>
  </p:normalViewPr>
  <p:slideViewPr>
    <p:cSldViewPr snapToGrid="0">
      <p:cViewPr>
        <p:scale>
          <a:sx n="120" d="100"/>
          <a:sy n="120" d="100"/>
        </p:scale>
        <p:origin x="14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B2940-7874-4BF7-86FC-8E81D77E71F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B71DB-7CC4-4F3B-A9D5-A00FE1390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402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4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64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10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64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44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82B543D-ACD5-00DB-FA9E-C62DD1F85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6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960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5840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37163948-2E74-21BE-0F58-DD30F1D732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49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97F8CD4-23C7-D7CD-5028-A97D6CCD49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Title 11">
            <a:extLst>
              <a:ext uri="{FF2B5EF4-FFF2-40B4-BE49-F238E27FC236}">
                <a16:creationId xmlns:a16="http://schemas.microsoft.com/office/drawing/2014/main" id="{E9A298F4-F33E-D6AC-CBD4-FB6EF790AC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 algn="ctr"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/>
              <a:t>Lorem Ipsum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74355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D5DD660-9160-0334-DFA9-2E6873E8F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0" name="Title 11">
            <a:extLst>
              <a:ext uri="{FF2B5EF4-FFF2-40B4-BE49-F238E27FC236}">
                <a16:creationId xmlns:a16="http://schemas.microsoft.com/office/drawing/2014/main" id="{2DFFCCBD-9685-01A1-CE08-297CF2F3BE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 algn="ctr"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/>
              <a:t>Lorem Ipsum</a:t>
            </a:r>
            <a:endParaRPr lang="en-T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F10F21-1660-CBAC-A2F0-19F25BF4ED94}"/>
              </a:ext>
            </a:extLst>
          </p:cNvPr>
          <p:cNvSpPr txBox="1"/>
          <p:nvPr userDrawn="1"/>
        </p:nvSpPr>
        <p:spPr>
          <a:xfrm>
            <a:off x="406400" y="1106904"/>
            <a:ext cx="46609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pharetra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ex, sed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maximus non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dolor,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nibh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ipsum,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habitant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morbi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Duis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eros,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magna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Integer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porta,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mi vitae nisi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sed fermentum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nibh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Lorem ipsum dolor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vestibulum in,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ex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cursus lorem. Mauris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bibendum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vel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porta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ante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dictum. Maecenas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at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fringilla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Duis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Vestibulum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Nunc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convallis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vel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Proin diam ante,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Donec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fermentum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convallis. Integer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Cras fermentum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dolor.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porta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tempus magna.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vel,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est.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lorem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Nunc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nisi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 magna. Cras lacinia ipsum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ipsum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at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orci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Nam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sagittis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 in,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 ligula,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pharetra ac.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mi,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dolor tempus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maximus, vel convallis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magna,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cursus, dolor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mi. Proin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Maecenas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habitant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morbi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 semper ex.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mi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diam, ac dictum lorem mi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dolor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vitae. Donec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Maecenas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nisi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Duis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dui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porta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in est.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vulputate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nisi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pharetra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dictum.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libero. Nunc et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dictum dolor.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magna convallis,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ex. Ut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vitae, maximus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Proin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ante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orci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720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7759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29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5507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3681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5691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E72A-290F-484A-B7EF-FC9B4A8DD44D}" type="datetimeFigureOut">
              <a:rPr lang="en-TR" smtClean="0"/>
              <a:t>10/20/2025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3035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6B7EA80B-09E6-E0D0-9071-8E403385F3D8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21 Ekim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074898"/>
            <a:ext cx="416987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Piyasalarda Bugün İçin 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Bilmeniz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Gerekenler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T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DDCEA-43E6-4E7F-A4A4-3A6C131B4B71}"/>
              </a:ext>
            </a:extLst>
          </p:cNvPr>
          <p:cNvSpPr txBox="1"/>
          <p:nvPr/>
        </p:nvSpPr>
        <p:spPr>
          <a:xfrm>
            <a:off x="364030" y="1413452"/>
            <a:ext cx="6336694" cy="85869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1200" b="1" dirty="0"/>
              <a:t>Ne Oldu?</a:t>
            </a:r>
            <a:endParaRPr lang="en-US" sz="1200" b="1" dirty="0"/>
          </a:p>
          <a:p>
            <a:endParaRPr lang="tr-TR" sz="1200" b="1" dirty="0"/>
          </a:p>
          <a:p>
            <a:pPr algn="just"/>
            <a:r>
              <a:rPr lang="en-US" sz="1200" dirty="0" err="1"/>
              <a:t>Piyasalar</a:t>
            </a:r>
            <a:r>
              <a:rPr lang="en-US" sz="1200" dirty="0"/>
              <a:t> </a:t>
            </a:r>
            <a:r>
              <a:rPr lang="en-US" sz="1200" dirty="0" err="1"/>
              <a:t>için</a:t>
            </a:r>
            <a:r>
              <a:rPr lang="en-US" sz="1200" dirty="0"/>
              <a:t> yeni normal </a:t>
            </a:r>
            <a:r>
              <a:rPr lang="en-US" sz="1200" dirty="0" err="1"/>
              <a:t>olan</a:t>
            </a:r>
            <a:r>
              <a:rPr lang="en-US" sz="1200" dirty="0"/>
              <a:t> ABD </a:t>
            </a:r>
            <a:r>
              <a:rPr lang="en-US" sz="1200" dirty="0" err="1"/>
              <a:t>Başkanı</a:t>
            </a:r>
            <a:r>
              <a:rPr lang="en-US" sz="1200" dirty="0"/>
              <a:t> </a:t>
            </a:r>
            <a:r>
              <a:rPr lang="en-US" sz="1200" dirty="0" err="1"/>
              <a:t>Trump’ın</a:t>
            </a:r>
            <a:r>
              <a:rPr lang="en-US" sz="1200" dirty="0"/>
              <a:t> </a:t>
            </a:r>
            <a:r>
              <a:rPr lang="en-US" sz="1200" dirty="0" err="1"/>
              <a:t>açıklamaları</a:t>
            </a:r>
            <a:r>
              <a:rPr lang="en-US" sz="1200" dirty="0"/>
              <a:t> risk </a:t>
            </a:r>
            <a:r>
              <a:rPr lang="en-US" sz="1200" dirty="0" err="1"/>
              <a:t>algısını</a:t>
            </a:r>
            <a:r>
              <a:rPr lang="en-US" sz="1200" dirty="0"/>
              <a:t> </a:t>
            </a:r>
            <a:r>
              <a:rPr lang="en-US" sz="1200" dirty="0" err="1"/>
              <a:t>şekillendirmeye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ederken</a:t>
            </a:r>
            <a:r>
              <a:rPr lang="en-US" sz="1200" dirty="0"/>
              <a:t>,  </a:t>
            </a:r>
            <a:r>
              <a:rPr lang="en-US" sz="1200" dirty="0" err="1"/>
              <a:t>varlık</a:t>
            </a:r>
            <a:r>
              <a:rPr lang="en-US" sz="1200" dirty="0"/>
              <a:t> </a:t>
            </a:r>
            <a:r>
              <a:rPr lang="en-US" sz="1200" dirty="0" err="1"/>
              <a:t>fiyatlamalarında</a:t>
            </a:r>
            <a:r>
              <a:rPr lang="en-US" sz="1200" dirty="0"/>
              <a:t> </a:t>
            </a:r>
            <a:r>
              <a:rPr lang="en-US" sz="1200" dirty="0" err="1"/>
              <a:t>oynaklık</a:t>
            </a:r>
            <a:r>
              <a:rPr lang="en-US" sz="1200" dirty="0"/>
              <a:t> </a:t>
            </a:r>
            <a:r>
              <a:rPr lang="en-US" sz="1200" dirty="0" err="1"/>
              <a:t>ön</a:t>
            </a:r>
            <a:r>
              <a:rPr lang="en-US" sz="1200" dirty="0"/>
              <a:t> </a:t>
            </a:r>
            <a:r>
              <a:rPr lang="en-US" sz="1200" dirty="0" err="1"/>
              <a:t>planda</a:t>
            </a:r>
            <a:r>
              <a:rPr lang="en-US" sz="1200" dirty="0"/>
              <a:t> </a:t>
            </a:r>
            <a:r>
              <a:rPr lang="en-US" sz="1200" dirty="0" err="1"/>
              <a:t>olmaya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etmektedir</a:t>
            </a:r>
            <a:r>
              <a:rPr lang="en-US" sz="1200" dirty="0"/>
              <a:t>. ABD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Çin</a:t>
            </a:r>
            <a:r>
              <a:rPr lang="en-US" sz="1200" dirty="0"/>
              <a:t> </a:t>
            </a:r>
            <a:r>
              <a:rPr lang="en-US" sz="1200" dirty="0" err="1"/>
              <a:t>arasında</a:t>
            </a:r>
            <a:r>
              <a:rPr lang="en-US" sz="1200" dirty="0"/>
              <a:t> nadir </a:t>
            </a:r>
            <a:r>
              <a:rPr lang="en-US" sz="1200" dirty="0" err="1"/>
              <a:t>toprak</a:t>
            </a:r>
            <a:r>
              <a:rPr lang="en-US" sz="1200" dirty="0"/>
              <a:t> </a:t>
            </a:r>
            <a:r>
              <a:rPr lang="en-US" sz="1200" dirty="0" err="1"/>
              <a:t>elementleri</a:t>
            </a:r>
            <a:r>
              <a:rPr lang="en-US" sz="1200" dirty="0"/>
              <a:t> </a:t>
            </a:r>
            <a:r>
              <a:rPr lang="en-US" sz="1200" dirty="0" err="1"/>
              <a:t>kaynaklı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eden</a:t>
            </a:r>
            <a:r>
              <a:rPr lang="en-US" sz="1200" dirty="0"/>
              <a:t> </a:t>
            </a:r>
            <a:r>
              <a:rPr lang="en-US" sz="1200" dirty="0" err="1"/>
              <a:t>tarife</a:t>
            </a:r>
            <a:r>
              <a:rPr lang="en-US" sz="1200" dirty="0"/>
              <a:t> </a:t>
            </a:r>
            <a:r>
              <a:rPr lang="en-US" sz="1200" dirty="0" err="1"/>
              <a:t>savaşlarında</a:t>
            </a:r>
            <a:r>
              <a:rPr lang="en-US" sz="1200" dirty="0"/>
              <a:t> Trump </a:t>
            </a:r>
            <a:r>
              <a:rPr lang="en-US" sz="1200" dirty="0" err="1"/>
              <a:t>şimdilik</a:t>
            </a:r>
            <a:r>
              <a:rPr lang="en-US" sz="1200" dirty="0"/>
              <a:t>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adım</a:t>
            </a:r>
            <a:r>
              <a:rPr lang="en-US" sz="1200" dirty="0"/>
              <a:t> </a:t>
            </a:r>
            <a:r>
              <a:rPr lang="en-US" sz="1200" dirty="0" err="1"/>
              <a:t>atarak</a:t>
            </a:r>
            <a:r>
              <a:rPr lang="en-US" sz="1200" dirty="0"/>
              <a:t> </a:t>
            </a:r>
            <a:r>
              <a:rPr lang="en-US" sz="1200" dirty="0" err="1"/>
              <a:t>Çin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adil</a:t>
            </a:r>
            <a:r>
              <a:rPr lang="en-US" sz="1200" dirty="0"/>
              <a:t> </a:t>
            </a:r>
            <a:r>
              <a:rPr lang="en-US" sz="1200" dirty="0" err="1"/>
              <a:t>bir</a:t>
            </a:r>
            <a:r>
              <a:rPr lang="en-US" sz="1200" dirty="0"/>
              <a:t> </a:t>
            </a:r>
            <a:r>
              <a:rPr lang="en-US" sz="1200" dirty="0" err="1"/>
              <a:t>anlaşmaya</a:t>
            </a:r>
            <a:r>
              <a:rPr lang="en-US" sz="1200" dirty="0"/>
              <a:t> </a:t>
            </a:r>
            <a:r>
              <a:rPr lang="en-US" sz="1200" dirty="0" err="1"/>
              <a:t>varabileceklerini</a:t>
            </a:r>
            <a:r>
              <a:rPr lang="en-US" sz="1200" dirty="0"/>
              <a:t> </a:t>
            </a:r>
            <a:r>
              <a:rPr lang="en-US" sz="1200" dirty="0" err="1"/>
              <a:t>belirtmiştir</a:t>
            </a:r>
            <a:r>
              <a:rPr lang="en-US" sz="1200" dirty="0"/>
              <a:t>. </a:t>
            </a:r>
            <a:r>
              <a:rPr lang="en-US" sz="1200" dirty="0" err="1"/>
              <a:t>Açıklamalar</a:t>
            </a:r>
            <a:r>
              <a:rPr lang="en-US" sz="1200" dirty="0"/>
              <a:t>, ABD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Asya</a:t>
            </a:r>
            <a:r>
              <a:rPr lang="en-US" sz="1200" dirty="0"/>
              <a:t> </a:t>
            </a:r>
            <a:r>
              <a:rPr lang="en-US" sz="1200" dirty="0" err="1"/>
              <a:t>piyasalarını</a:t>
            </a:r>
            <a:r>
              <a:rPr lang="en-US" sz="1200" dirty="0"/>
              <a:t> </a:t>
            </a:r>
            <a:r>
              <a:rPr lang="en-US" sz="1200" dirty="0" err="1"/>
              <a:t>pozitif</a:t>
            </a:r>
            <a:r>
              <a:rPr lang="en-US" sz="1200" dirty="0"/>
              <a:t> </a:t>
            </a:r>
            <a:r>
              <a:rPr lang="en-US" sz="1200" dirty="0" err="1"/>
              <a:t>yönde</a:t>
            </a:r>
            <a:r>
              <a:rPr lang="en-US" sz="1200" dirty="0"/>
              <a:t> </a:t>
            </a:r>
            <a:r>
              <a:rPr lang="en-US" sz="1200" dirty="0" err="1"/>
              <a:t>desteklerken</a:t>
            </a:r>
            <a:r>
              <a:rPr lang="en-US" sz="1200" dirty="0"/>
              <a:t>, </a:t>
            </a:r>
            <a:r>
              <a:rPr lang="en-US" sz="1200" dirty="0" err="1"/>
              <a:t>piyasalar</a:t>
            </a:r>
            <a:r>
              <a:rPr lang="en-US" sz="1200" dirty="0"/>
              <a:t> </a:t>
            </a:r>
            <a:r>
              <a:rPr lang="en-US" sz="1200" dirty="0" err="1"/>
              <a:t>henüz</a:t>
            </a:r>
            <a:r>
              <a:rPr lang="en-US" sz="1200" dirty="0"/>
              <a:t> tam </a:t>
            </a:r>
            <a:r>
              <a:rPr lang="en-US" sz="1200" dirty="0" err="1"/>
              <a:t>anlamıyla</a:t>
            </a:r>
            <a:r>
              <a:rPr lang="en-US" sz="1200" dirty="0"/>
              <a:t> ABD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Çin</a:t>
            </a:r>
            <a:r>
              <a:rPr lang="en-US" sz="1200" dirty="0"/>
              <a:t> </a:t>
            </a:r>
            <a:r>
              <a:rPr lang="en-US" sz="1200" dirty="0" err="1"/>
              <a:t>arasında</a:t>
            </a:r>
            <a:r>
              <a:rPr lang="en-US" sz="1200" dirty="0"/>
              <a:t> </a:t>
            </a:r>
            <a:r>
              <a:rPr lang="en-US" sz="1200" dirty="0" err="1"/>
              <a:t>çözüm</a:t>
            </a:r>
            <a:r>
              <a:rPr lang="en-US" sz="1200" dirty="0"/>
              <a:t> </a:t>
            </a:r>
            <a:r>
              <a:rPr lang="en-US" sz="1200" dirty="0" err="1"/>
              <a:t>olacağını</a:t>
            </a:r>
            <a:r>
              <a:rPr lang="en-US" sz="1200" dirty="0"/>
              <a:t> </a:t>
            </a:r>
            <a:r>
              <a:rPr lang="en-US" sz="1200" dirty="0" err="1"/>
              <a:t>düşünmemektedir</a:t>
            </a:r>
            <a:r>
              <a:rPr lang="en-US" sz="1200" dirty="0"/>
              <a:t>. Bu </a:t>
            </a:r>
            <a:r>
              <a:rPr lang="en-US" sz="1200" dirty="0" err="1"/>
              <a:t>bağlamda</a:t>
            </a:r>
            <a:r>
              <a:rPr lang="en-US" sz="1200" dirty="0"/>
              <a:t> risk </a:t>
            </a:r>
            <a:r>
              <a:rPr lang="en-US" sz="1200" dirty="0" err="1"/>
              <a:t>faktörünü</a:t>
            </a:r>
            <a:r>
              <a:rPr lang="en-US" sz="1200" dirty="0"/>
              <a:t> </a:t>
            </a:r>
            <a:r>
              <a:rPr lang="en-US" sz="1200" dirty="0" err="1"/>
              <a:t>ihmal</a:t>
            </a:r>
            <a:r>
              <a:rPr lang="en-US" sz="1200" dirty="0"/>
              <a:t> </a:t>
            </a:r>
            <a:r>
              <a:rPr lang="en-US" sz="1200" dirty="0" err="1"/>
              <a:t>etmeyerek</a:t>
            </a:r>
            <a:r>
              <a:rPr lang="en-US" sz="1200" dirty="0"/>
              <a:t> Trump </a:t>
            </a:r>
            <a:r>
              <a:rPr lang="en-US" sz="1200" dirty="0" err="1"/>
              <a:t>belirsizliğine</a:t>
            </a:r>
            <a:r>
              <a:rPr lang="en-US" sz="1200" dirty="0"/>
              <a:t> </a:t>
            </a:r>
            <a:r>
              <a:rPr lang="en-US" sz="1200" dirty="0" err="1"/>
              <a:t>karşı</a:t>
            </a:r>
            <a:r>
              <a:rPr lang="en-US" sz="1200" dirty="0"/>
              <a:t> </a:t>
            </a:r>
            <a:r>
              <a:rPr lang="en-US" sz="1200" dirty="0" err="1"/>
              <a:t>güvenli</a:t>
            </a:r>
            <a:r>
              <a:rPr lang="en-US" sz="1200" dirty="0"/>
              <a:t> </a:t>
            </a:r>
            <a:r>
              <a:rPr lang="en-US" sz="1200" dirty="0" err="1"/>
              <a:t>liman</a:t>
            </a:r>
            <a:r>
              <a:rPr lang="en-US" sz="1200" dirty="0"/>
              <a:t> </a:t>
            </a:r>
            <a:r>
              <a:rPr lang="en-US" sz="1200" dirty="0" err="1"/>
              <a:t>algısına</a:t>
            </a:r>
            <a:r>
              <a:rPr lang="en-US" sz="1200" dirty="0"/>
              <a:t> </a:t>
            </a:r>
            <a:r>
              <a:rPr lang="en-US" sz="1200" dirty="0" err="1"/>
              <a:t>sahip</a:t>
            </a:r>
            <a:r>
              <a:rPr lang="en-US" sz="1200" dirty="0"/>
              <a:t> </a:t>
            </a:r>
            <a:r>
              <a:rPr lang="en-US" sz="1200" dirty="0" err="1"/>
              <a:t>altın</a:t>
            </a:r>
            <a:r>
              <a:rPr lang="en-US" sz="1200" dirty="0"/>
              <a:t> </a:t>
            </a:r>
            <a:r>
              <a:rPr lang="en-US" sz="1200" dirty="0" err="1"/>
              <a:t>tarafında</a:t>
            </a:r>
            <a:r>
              <a:rPr lang="en-US" sz="1200" dirty="0"/>
              <a:t> </a:t>
            </a:r>
            <a:r>
              <a:rPr lang="en-US" sz="1200" dirty="0" err="1"/>
              <a:t>rekor</a:t>
            </a:r>
            <a:r>
              <a:rPr lang="en-US" sz="1200" dirty="0"/>
              <a:t> </a:t>
            </a:r>
            <a:r>
              <a:rPr lang="en-US" sz="1200" dirty="0" err="1"/>
              <a:t>tazeleyen</a:t>
            </a:r>
            <a:r>
              <a:rPr lang="en-US" sz="1200" dirty="0"/>
              <a:t> </a:t>
            </a:r>
            <a:r>
              <a:rPr lang="en-US" sz="1200" dirty="0" err="1"/>
              <a:t>fiyatlama</a:t>
            </a:r>
            <a:r>
              <a:rPr lang="en-US" sz="1200" dirty="0"/>
              <a:t> </a:t>
            </a:r>
            <a:r>
              <a:rPr lang="en-US" sz="1200" dirty="0" err="1"/>
              <a:t>reaksiyonları</a:t>
            </a:r>
            <a:r>
              <a:rPr lang="en-US" sz="1200" dirty="0"/>
              <a:t> </a:t>
            </a:r>
            <a:r>
              <a:rPr lang="en-US" sz="1200" dirty="0" err="1"/>
              <a:t>oluşmuştur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Yurt </a:t>
            </a:r>
            <a:r>
              <a:rPr lang="en-US" sz="1200" dirty="0" err="1"/>
              <a:t>içi</a:t>
            </a:r>
            <a:r>
              <a:rPr lang="en-US" sz="1200" dirty="0"/>
              <a:t> </a:t>
            </a:r>
            <a:r>
              <a:rPr lang="en-US" sz="1200" dirty="0" err="1"/>
              <a:t>piyasalarda</a:t>
            </a:r>
            <a:r>
              <a:rPr lang="en-US" sz="1200" dirty="0"/>
              <a:t> BIST 100 </a:t>
            </a:r>
            <a:r>
              <a:rPr lang="en-US" sz="1200" dirty="0" err="1"/>
              <a:t>endeksi</a:t>
            </a:r>
            <a:r>
              <a:rPr lang="en-US" sz="1200" dirty="0"/>
              <a:t> </a:t>
            </a:r>
            <a:r>
              <a:rPr lang="en-US" sz="1200" dirty="0" err="1"/>
              <a:t>referans</a:t>
            </a:r>
            <a:r>
              <a:rPr lang="en-US" sz="1200" dirty="0"/>
              <a:t> </a:t>
            </a:r>
            <a:r>
              <a:rPr lang="en-US" sz="1200" dirty="0" err="1"/>
              <a:t>seviye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takip</a:t>
            </a:r>
            <a:r>
              <a:rPr lang="en-US" sz="1200" dirty="0"/>
              <a:t> </a:t>
            </a:r>
            <a:r>
              <a:rPr lang="en-US" sz="1200" dirty="0" err="1"/>
              <a:t>ettiğimiz</a:t>
            </a:r>
            <a:r>
              <a:rPr lang="en-US" sz="1200" dirty="0"/>
              <a:t> 10250 </a:t>
            </a:r>
            <a:r>
              <a:rPr lang="en-US" sz="1200" dirty="0" err="1"/>
              <a:t>üzerinde</a:t>
            </a:r>
            <a:r>
              <a:rPr lang="en-US" sz="1200" dirty="0"/>
              <a:t> </a:t>
            </a:r>
            <a:r>
              <a:rPr lang="en-US" sz="1200" dirty="0" err="1"/>
              <a:t>kalıcılık</a:t>
            </a:r>
            <a:r>
              <a:rPr lang="en-US" sz="1200" dirty="0"/>
              <a:t> </a:t>
            </a:r>
            <a:r>
              <a:rPr lang="en-US" sz="1200" dirty="0" err="1"/>
              <a:t>sağlayarak</a:t>
            </a:r>
            <a:r>
              <a:rPr lang="en-US" sz="1200" dirty="0"/>
              <a:t> </a:t>
            </a:r>
            <a:r>
              <a:rPr lang="en-US" sz="1200" dirty="0" err="1"/>
              <a:t>bankacılık</a:t>
            </a:r>
            <a:r>
              <a:rPr lang="en-US" sz="1200" dirty="0"/>
              <a:t> </a:t>
            </a:r>
            <a:r>
              <a:rPr lang="en-US" sz="1200" dirty="0" err="1"/>
              <a:t>endeksi</a:t>
            </a:r>
            <a:r>
              <a:rPr lang="en-US" sz="1200" dirty="0"/>
              <a:t> </a:t>
            </a:r>
            <a:r>
              <a:rPr lang="en-US" sz="1200" dirty="0" err="1"/>
              <a:t>öncülüğünde</a:t>
            </a:r>
            <a:r>
              <a:rPr lang="en-US" sz="1200" dirty="0"/>
              <a:t> 10484.39 (%2.70) </a:t>
            </a:r>
            <a:r>
              <a:rPr lang="en-US" sz="1200" dirty="0" err="1"/>
              <a:t>seviyesinde</a:t>
            </a:r>
            <a:r>
              <a:rPr lang="en-US" sz="1200" dirty="0"/>
              <a:t> </a:t>
            </a:r>
            <a:r>
              <a:rPr lang="en-US" sz="1200" dirty="0" err="1"/>
              <a:t>kapanmıştır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 </a:t>
            </a:r>
            <a:r>
              <a:rPr lang="tr-TR" sz="1200" b="1" dirty="0"/>
              <a:t>Ne Olabilir? </a:t>
            </a:r>
            <a:endParaRPr lang="en-US" sz="1200" b="1" dirty="0"/>
          </a:p>
          <a:p>
            <a:endParaRPr lang="tr-TR" sz="1200" b="1" dirty="0"/>
          </a:p>
          <a:p>
            <a:pPr algn="just"/>
            <a:r>
              <a:rPr lang="en-US" sz="1200" dirty="0"/>
              <a:t>Risk </a:t>
            </a:r>
            <a:r>
              <a:rPr lang="en-US" sz="1200" dirty="0" err="1"/>
              <a:t>algısının</a:t>
            </a:r>
            <a:r>
              <a:rPr lang="en-US" sz="1200" dirty="0"/>
              <a:t> </a:t>
            </a:r>
            <a:r>
              <a:rPr lang="en-US" sz="1200" dirty="0" err="1"/>
              <a:t>şekillenmesinde</a:t>
            </a:r>
            <a:r>
              <a:rPr lang="en-US" sz="1200" dirty="0"/>
              <a:t> </a:t>
            </a:r>
            <a:r>
              <a:rPr lang="en-US" sz="1200" dirty="0" err="1"/>
              <a:t>Trump’ın</a:t>
            </a:r>
            <a:r>
              <a:rPr lang="en-US" sz="1200" dirty="0"/>
              <a:t> </a:t>
            </a:r>
            <a:r>
              <a:rPr lang="en-US" sz="1200" dirty="0" err="1"/>
              <a:t>piyasalar</a:t>
            </a:r>
            <a:r>
              <a:rPr lang="en-US" sz="1200" dirty="0"/>
              <a:t> </a:t>
            </a:r>
            <a:r>
              <a:rPr lang="en-US" sz="1200" dirty="0" err="1"/>
              <a:t>için</a:t>
            </a:r>
            <a:r>
              <a:rPr lang="en-US" sz="1200" dirty="0"/>
              <a:t> </a:t>
            </a:r>
            <a:r>
              <a:rPr lang="en-US" sz="1200" dirty="0" err="1"/>
              <a:t>açtığı</a:t>
            </a:r>
            <a:r>
              <a:rPr lang="en-US" sz="1200" dirty="0"/>
              <a:t> </a:t>
            </a:r>
            <a:r>
              <a:rPr lang="en-US" sz="1200" dirty="0" err="1"/>
              <a:t>Ukrayna</a:t>
            </a:r>
            <a:r>
              <a:rPr lang="en-US" sz="1200" dirty="0"/>
              <a:t>, </a:t>
            </a:r>
            <a:r>
              <a:rPr lang="en-US" sz="1200" dirty="0" err="1"/>
              <a:t>Rusya</a:t>
            </a:r>
            <a:r>
              <a:rPr lang="en-US" sz="1200" dirty="0"/>
              <a:t>, </a:t>
            </a:r>
            <a:r>
              <a:rPr lang="en-US" sz="1200" dirty="0" err="1"/>
              <a:t>Çin</a:t>
            </a:r>
            <a:r>
              <a:rPr lang="en-US" sz="1200" dirty="0"/>
              <a:t>, </a:t>
            </a:r>
            <a:r>
              <a:rPr lang="en-US" sz="1200" dirty="0" err="1"/>
              <a:t>gümrük</a:t>
            </a:r>
            <a:r>
              <a:rPr lang="en-US" sz="1200" dirty="0"/>
              <a:t> </a:t>
            </a:r>
            <a:r>
              <a:rPr lang="en-US" sz="1200" dirty="0" err="1"/>
              <a:t>tarifeleri</a:t>
            </a:r>
            <a:r>
              <a:rPr lang="en-US" sz="1200" dirty="0"/>
              <a:t>, federal </a:t>
            </a:r>
            <a:r>
              <a:rPr lang="en-US" sz="1200" dirty="0" err="1"/>
              <a:t>hükümetin</a:t>
            </a:r>
            <a:r>
              <a:rPr lang="en-US" sz="1200" dirty="0"/>
              <a:t> </a:t>
            </a:r>
            <a:r>
              <a:rPr lang="en-US" sz="1200" dirty="0" err="1"/>
              <a:t>kapalı</a:t>
            </a:r>
            <a:r>
              <a:rPr lang="en-US" sz="1200" dirty="0"/>
              <a:t> </a:t>
            </a:r>
            <a:r>
              <a:rPr lang="en-US" sz="1200" dirty="0" err="1"/>
              <a:t>kalması</a:t>
            </a:r>
            <a:r>
              <a:rPr lang="en-US" sz="1200" dirty="0"/>
              <a:t>, Fed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eleştirileri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kendisine</a:t>
            </a:r>
            <a:r>
              <a:rPr lang="en-US" sz="1200" dirty="0"/>
              <a:t> </a:t>
            </a:r>
            <a:r>
              <a:rPr lang="en-US" sz="1200" dirty="0" err="1"/>
              <a:t>karşı</a:t>
            </a:r>
            <a:r>
              <a:rPr lang="en-US" sz="1200" dirty="0"/>
              <a:t> </a:t>
            </a:r>
            <a:r>
              <a:rPr lang="en-US" sz="1200" dirty="0" err="1"/>
              <a:t>yapılan</a:t>
            </a:r>
            <a:r>
              <a:rPr lang="en-US" sz="1200" dirty="0"/>
              <a:t> </a:t>
            </a:r>
            <a:r>
              <a:rPr lang="en-US" sz="1200" dirty="0" err="1"/>
              <a:t>protestolar</a:t>
            </a:r>
            <a:r>
              <a:rPr lang="en-US" sz="1200" dirty="0"/>
              <a:t> </a:t>
            </a:r>
            <a:r>
              <a:rPr lang="en-US" sz="1200" dirty="0" err="1"/>
              <a:t>cepheleri</a:t>
            </a:r>
            <a:r>
              <a:rPr lang="en-US" sz="1200" dirty="0"/>
              <a:t> </a:t>
            </a:r>
            <a:r>
              <a:rPr lang="en-US" sz="1200" dirty="0" err="1"/>
              <a:t>belirleyici</a:t>
            </a:r>
            <a:r>
              <a:rPr lang="en-US" sz="1200" dirty="0"/>
              <a:t> </a:t>
            </a:r>
            <a:r>
              <a:rPr lang="en-US" sz="1200" dirty="0" err="1"/>
              <a:t>olmaktadır</a:t>
            </a:r>
            <a:r>
              <a:rPr lang="en-US" sz="1200" dirty="0"/>
              <a:t>. </a:t>
            </a:r>
            <a:r>
              <a:rPr lang="en-US" sz="1200" dirty="0" err="1"/>
              <a:t>Tüm</a:t>
            </a:r>
            <a:r>
              <a:rPr lang="en-US" sz="1200" dirty="0"/>
              <a:t> </a:t>
            </a:r>
            <a:r>
              <a:rPr lang="en-US" sz="1200" dirty="0" err="1"/>
              <a:t>bu</a:t>
            </a:r>
            <a:r>
              <a:rPr lang="en-US" sz="1200" dirty="0"/>
              <a:t> risk </a:t>
            </a:r>
            <a:r>
              <a:rPr lang="en-US" sz="1200" dirty="0" err="1"/>
              <a:t>faktörleri</a:t>
            </a:r>
            <a:r>
              <a:rPr lang="en-US" sz="1200" dirty="0"/>
              <a:t> </a:t>
            </a:r>
            <a:r>
              <a:rPr lang="en-US" sz="1200" dirty="0" err="1"/>
              <a:t>aynı</a:t>
            </a:r>
            <a:r>
              <a:rPr lang="en-US" sz="1200" dirty="0"/>
              <a:t> </a:t>
            </a:r>
            <a:r>
              <a:rPr lang="en-US" sz="1200" dirty="0" err="1"/>
              <a:t>şekilde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ederken</a:t>
            </a:r>
            <a:r>
              <a:rPr lang="en-US" sz="1200" dirty="0"/>
              <a:t> ABD </a:t>
            </a:r>
            <a:r>
              <a:rPr lang="en-US" sz="1200" dirty="0" err="1"/>
              <a:t>borsa</a:t>
            </a:r>
            <a:r>
              <a:rPr lang="en-US" sz="1200" dirty="0"/>
              <a:t> </a:t>
            </a:r>
            <a:r>
              <a:rPr lang="en-US" sz="1200" dirty="0" err="1"/>
              <a:t>endekslerinde</a:t>
            </a:r>
            <a:r>
              <a:rPr lang="en-US" sz="1200" dirty="0"/>
              <a:t> </a:t>
            </a:r>
            <a:r>
              <a:rPr lang="en-US" sz="1200" dirty="0" err="1"/>
              <a:t>yükseliş</a:t>
            </a:r>
            <a:r>
              <a:rPr lang="en-US" sz="1200" dirty="0"/>
              <a:t> </a:t>
            </a:r>
            <a:r>
              <a:rPr lang="en-US" sz="1200" dirty="0" err="1"/>
              <a:t>hareketlerinin</a:t>
            </a:r>
            <a:r>
              <a:rPr lang="en-US" sz="1200" dirty="0"/>
              <a:t> </a:t>
            </a:r>
            <a:r>
              <a:rPr lang="en-US" sz="1200" dirty="0" err="1"/>
              <a:t>etkin</a:t>
            </a:r>
            <a:r>
              <a:rPr lang="en-US" sz="1200" dirty="0"/>
              <a:t> </a:t>
            </a:r>
            <a:r>
              <a:rPr lang="en-US" sz="1200" dirty="0" err="1"/>
              <a:t>olmasında</a:t>
            </a:r>
            <a:r>
              <a:rPr lang="en-US" sz="1200" dirty="0"/>
              <a:t> </a:t>
            </a:r>
            <a:r>
              <a:rPr lang="en-US" sz="1200" dirty="0" err="1"/>
              <a:t>sorunu</a:t>
            </a:r>
            <a:r>
              <a:rPr lang="en-US" sz="1200" dirty="0"/>
              <a:t> </a:t>
            </a:r>
            <a:r>
              <a:rPr lang="en-US" sz="1200" dirty="0" err="1"/>
              <a:t>oluşturan</a:t>
            </a:r>
            <a:r>
              <a:rPr lang="en-US" sz="1200" dirty="0"/>
              <a:t> Trump ama </a:t>
            </a:r>
            <a:r>
              <a:rPr lang="en-US" sz="1200" dirty="0" err="1"/>
              <a:t>yine</a:t>
            </a:r>
            <a:r>
              <a:rPr lang="en-US" sz="1200" dirty="0"/>
              <a:t> </a:t>
            </a:r>
            <a:r>
              <a:rPr lang="en-US" sz="1200" dirty="0" err="1"/>
              <a:t>çözecek</a:t>
            </a:r>
            <a:r>
              <a:rPr lang="en-US" sz="1200" dirty="0"/>
              <a:t> </a:t>
            </a:r>
            <a:r>
              <a:rPr lang="en-US" sz="1200" dirty="0" err="1"/>
              <a:t>olan</a:t>
            </a:r>
            <a:r>
              <a:rPr lang="en-US" sz="1200" dirty="0"/>
              <a:t> Trump </a:t>
            </a:r>
            <a:r>
              <a:rPr lang="en-US" sz="1200" dirty="0" err="1"/>
              <a:t>olacağı</a:t>
            </a:r>
            <a:r>
              <a:rPr lang="en-US" sz="1200" dirty="0"/>
              <a:t> </a:t>
            </a:r>
            <a:r>
              <a:rPr lang="en-US" sz="1200" dirty="0" err="1"/>
              <a:t>yaklaşımı</a:t>
            </a:r>
            <a:r>
              <a:rPr lang="en-US" sz="1200" dirty="0"/>
              <a:t> </a:t>
            </a:r>
            <a:r>
              <a:rPr lang="en-US" sz="1200" dirty="0" err="1"/>
              <a:t>negatif</a:t>
            </a:r>
            <a:r>
              <a:rPr lang="en-US" sz="1200" dirty="0"/>
              <a:t> </a:t>
            </a:r>
            <a:r>
              <a:rPr lang="en-US" sz="1200" dirty="0" err="1"/>
              <a:t>algıyı</a:t>
            </a:r>
            <a:r>
              <a:rPr lang="en-US" sz="1200" dirty="0"/>
              <a:t> </a:t>
            </a:r>
            <a:r>
              <a:rPr lang="en-US" sz="1200" dirty="0" err="1"/>
              <a:t>fiyatlamada</a:t>
            </a:r>
            <a:r>
              <a:rPr lang="en-US" sz="1200" dirty="0"/>
              <a:t> </a:t>
            </a:r>
            <a:r>
              <a:rPr lang="en-US" sz="1200" dirty="0" err="1"/>
              <a:t>tarafında</a:t>
            </a:r>
            <a:r>
              <a:rPr lang="en-US" sz="1200" dirty="0"/>
              <a:t> </a:t>
            </a:r>
            <a:r>
              <a:rPr lang="en-US" sz="1200" dirty="0" err="1"/>
              <a:t>pozitife</a:t>
            </a:r>
            <a:r>
              <a:rPr lang="en-US" sz="1200" dirty="0"/>
              <a:t> </a:t>
            </a:r>
            <a:r>
              <a:rPr lang="en-US" sz="1200" dirty="0" err="1"/>
              <a:t>çevirmektedir</a:t>
            </a:r>
            <a:r>
              <a:rPr lang="en-US" sz="1200" dirty="0"/>
              <a:t>. </a:t>
            </a:r>
            <a:r>
              <a:rPr lang="en-US" sz="1200" dirty="0" err="1"/>
              <a:t>Piyasalar</a:t>
            </a:r>
            <a:r>
              <a:rPr lang="en-US" sz="1200" dirty="0"/>
              <a:t> Fed </a:t>
            </a:r>
            <a:r>
              <a:rPr lang="en-US" sz="1200" dirty="0" err="1"/>
              <a:t>tarafında</a:t>
            </a:r>
            <a:r>
              <a:rPr lang="en-US" sz="1200" dirty="0"/>
              <a:t> </a:t>
            </a:r>
            <a:r>
              <a:rPr lang="en-US" sz="1200" dirty="0" err="1"/>
              <a:t>Ekim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Aralık</a:t>
            </a:r>
            <a:r>
              <a:rPr lang="en-US" sz="1200" dirty="0"/>
              <a:t> </a:t>
            </a:r>
            <a:r>
              <a:rPr lang="en-US" sz="1200" dirty="0" err="1"/>
              <a:t>toplantılarında</a:t>
            </a:r>
            <a:r>
              <a:rPr lang="en-US" sz="1200" dirty="0"/>
              <a:t> 25 </a:t>
            </a:r>
            <a:r>
              <a:rPr lang="en-US" sz="1200" dirty="0" err="1"/>
              <a:t>baz</a:t>
            </a:r>
            <a:r>
              <a:rPr lang="en-US" sz="1200" dirty="0"/>
              <a:t> </a:t>
            </a:r>
            <a:r>
              <a:rPr lang="en-US" sz="1200" dirty="0" err="1"/>
              <a:t>puandan</a:t>
            </a:r>
            <a:r>
              <a:rPr lang="en-US" sz="1200" dirty="0"/>
              <a:t> </a:t>
            </a:r>
            <a:r>
              <a:rPr lang="en-US" sz="1200" dirty="0" err="1"/>
              <a:t>olmak</a:t>
            </a:r>
            <a:r>
              <a:rPr lang="en-US" sz="1200" dirty="0"/>
              <a:t> </a:t>
            </a:r>
            <a:r>
              <a:rPr lang="en-US" sz="1200" dirty="0" err="1"/>
              <a:t>üzere</a:t>
            </a:r>
            <a:r>
              <a:rPr lang="en-US" sz="1200" dirty="0"/>
              <a:t> 2 </a:t>
            </a:r>
            <a:r>
              <a:rPr lang="en-US" sz="1200" dirty="0" err="1"/>
              <a:t>adet</a:t>
            </a:r>
            <a:r>
              <a:rPr lang="en-US" sz="1200" dirty="0"/>
              <a:t> (25*2)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indirimi</a:t>
            </a:r>
            <a:r>
              <a:rPr lang="en-US" sz="1200" dirty="0"/>
              <a:t> </a:t>
            </a:r>
            <a:r>
              <a:rPr lang="en-US" sz="1200" dirty="0" err="1"/>
              <a:t>beklemeye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ederken</a:t>
            </a:r>
            <a:r>
              <a:rPr lang="en-US" sz="1200" dirty="0"/>
              <a:t>, </a:t>
            </a:r>
            <a:r>
              <a:rPr lang="en-US" sz="1200" dirty="0" err="1"/>
              <a:t>Cuma</a:t>
            </a:r>
            <a:r>
              <a:rPr lang="en-US" sz="1200" dirty="0"/>
              <a:t> </a:t>
            </a:r>
            <a:r>
              <a:rPr lang="en-US" sz="1200" dirty="0" err="1"/>
              <a:t>günü</a:t>
            </a:r>
            <a:r>
              <a:rPr lang="en-US" sz="1200" dirty="0"/>
              <a:t> </a:t>
            </a:r>
            <a:r>
              <a:rPr lang="en-US" sz="1200" dirty="0" err="1"/>
              <a:t>açıklanacak</a:t>
            </a:r>
            <a:r>
              <a:rPr lang="en-US" sz="1200" dirty="0"/>
              <a:t> ABD </a:t>
            </a:r>
            <a:r>
              <a:rPr lang="en-US" sz="1200" dirty="0" err="1"/>
              <a:t>eylül</a:t>
            </a:r>
            <a:r>
              <a:rPr lang="en-US" sz="1200" dirty="0"/>
              <a:t> </a:t>
            </a:r>
            <a:r>
              <a:rPr lang="en-US" sz="1200" dirty="0" err="1"/>
              <a:t>ayı</a:t>
            </a:r>
            <a:r>
              <a:rPr lang="en-US" sz="1200" dirty="0"/>
              <a:t> </a:t>
            </a:r>
            <a:r>
              <a:rPr lang="en-US" sz="1200" dirty="0" err="1"/>
              <a:t>manşet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çekirdek</a:t>
            </a:r>
            <a:r>
              <a:rPr lang="en-US" sz="1200" dirty="0"/>
              <a:t> </a:t>
            </a:r>
            <a:r>
              <a:rPr lang="en-US" sz="1200" dirty="0" err="1"/>
              <a:t>enflasyon</a:t>
            </a:r>
            <a:r>
              <a:rPr lang="en-US" sz="1200" dirty="0"/>
              <a:t> </a:t>
            </a:r>
            <a:r>
              <a:rPr lang="en-US" sz="1200" dirty="0" err="1"/>
              <a:t>verileri</a:t>
            </a:r>
            <a:r>
              <a:rPr lang="en-US" sz="1200" dirty="0"/>
              <a:t> </a:t>
            </a:r>
            <a:r>
              <a:rPr lang="en-US" sz="1200" dirty="0" err="1"/>
              <a:t>kritik</a:t>
            </a:r>
            <a:r>
              <a:rPr lang="en-US" sz="1200" dirty="0"/>
              <a:t> </a:t>
            </a:r>
            <a:r>
              <a:rPr lang="en-US" sz="1200" dirty="0" err="1"/>
              <a:t>olacaktır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Yurt </a:t>
            </a:r>
            <a:r>
              <a:rPr lang="en-US" sz="1200" dirty="0" err="1"/>
              <a:t>içi</a:t>
            </a:r>
            <a:r>
              <a:rPr lang="en-US" sz="1200" dirty="0"/>
              <a:t> </a:t>
            </a:r>
            <a:r>
              <a:rPr lang="en-US" sz="1200" dirty="0" err="1"/>
              <a:t>piyasalarda</a:t>
            </a:r>
            <a:r>
              <a:rPr lang="en-US" sz="1200" dirty="0"/>
              <a:t> BIST100 </a:t>
            </a:r>
            <a:r>
              <a:rPr lang="en-US" sz="1200" dirty="0" err="1"/>
              <a:t>endeksinin</a:t>
            </a:r>
            <a:r>
              <a:rPr lang="en-US" sz="1200" dirty="0"/>
              <a:t> 10500 </a:t>
            </a:r>
            <a:r>
              <a:rPr lang="en-US" sz="1200" dirty="0" err="1"/>
              <a:t>üzerinde</a:t>
            </a:r>
            <a:r>
              <a:rPr lang="en-US" sz="1200" dirty="0"/>
              <a:t> </a:t>
            </a:r>
            <a:r>
              <a:rPr lang="en-US" sz="1200" dirty="0" err="1"/>
              <a:t>kalıcılığı</a:t>
            </a:r>
            <a:r>
              <a:rPr lang="en-US" sz="1200" dirty="0"/>
              <a:t> </a:t>
            </a:r>
            <a:r>
              <a:rPr lang="en-US" sz="1200" dirty="0" err="1"/>
              <a:t>referans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izlerken</a:t>
            </a:r>
            <a:r>
              <a:rPr lang="en-US" sz="1200" dirty="0"/>
              <a:t>, </a:t>
            </a:r>
            <a:r>
              <a:rPr lang="en-US" sz="1200" dirty="0" err="1"/>
              <a:t>gözler</a:t>
            </a:r>
            <a:r>
              <a:rPr lang="en-US" sz="1200" dirty="0"/>
              <a:t> TCMB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(23 </a:t>
            </a:r>
            <a:r>
              <a:rPr lang="en-US" sz="1200" dirty="0" err="1"/>
              <a:t>Ekim</a:t>
            </a:r>
            <a:r>
              <a:rPr lang="en-US" sz="1200" dirty="0"/>
              <a:t> @ 14.00) </a:t>
            </a:r>
            <a:r>
              <a:rPr lang="en-US" sz="1200" dirty="0" err="1"/>
              <a:t>öncesinde</a:t>
            </a:r>
            <a:r>
              <a:rPr lang="en-US" sz="1200" dirty="0"/>
              <a:t> </a:t>
            </a:r>
            <a:r>
              <a:rPr lang="en-US" sz="1200" dirty="0" err="1"/>
              <a:t>bankacılık</a:t>
            </a:r>
            <a:r>
              <a:rPr lang="en-US" sz="1200" dirty="0"/>
              <a:t> </a:t>
            </a:r>
            <a:r>
              <a:rPr lang="en-US" sz="1200" dirty="0" err="1"/>
              <a:t>endeksinde</a:t>
            </a:r>
            <a:r>
              <a:rPr lang="en-US" sz="1200" dirty="0"/>
              <a:t> </a:t>
            </a:r>
            <a:r>
              <a:rPr lang="en-US" sz="1200" dirty="0" err="1"/>
              <a:t>olmaya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edecektir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err="1"/>
              <a:t>Fibayatırım</a:t>
            </a:r>
            <a:r>
              <a:rPr lang="en-US" sz="1200" dirty="0"/>
              <a:t> </a:t>
            </a:r>
            <a:r>
              <a:rPr lang="en-US" sz="1200" dirty="0" err="1"/>
              <a:t>araştırma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beklentimiz</a:t>
            </a:r>
            <a:r>
              <a:rPr lang="en-US" sz="1200" dirty="0"/>
              <a:t>, </a:t>
            </a:r>
            <a:r>
              <a:rPr lang="en-US" sz="1200" dirty="0" err="1"/>
              <a:t>politika</a:t>
            </a:r>
            <a:r>
              <a:rPr lang="en-US" sz="1200" dirty="0"/>
              <a:t> </a:t>
            </a:r>
            <a:r>
              <a:rPr lang="en-US" sz="1200" dirty="0" err="1"/>
              <a:t>faizi</a:t>
            </a:r>
            <a:r>
              <a:rPr lang="en-US" sz="1200" dirty="0"/>
              <a:t> </a:t>
            </a:r>
            <a:r>
              <a:rPr lang="en-US" sz="1200" dirty="0" err="1"/>
              <a:t>olan</a:t>
            </a:r>
            <a:r>
              <a:rPr lang="en-US" sz="1200" dirty="0"/>
              <a:t> </a:t>
            </a:r>
            <a:r>
              <a:rPr lang="en-US" sz="1200" dirty="0" err="1"/>
              <a:t>bir</a:t>
            </a:r>
            <a:r>
              <a:rPr lang="en-US" sz="1200" dirty="0"/>
              <a:t> </a:t>
            </a:r>
            <a:r>
              <a:rPr lang="en-US" sz="1200" dirty="0" err="1"/>
              <a:t>hafta</a:t>
            </a:r>
            <a:r>
              <a:rPr lang="en-US" sz="1200" dirty="0"/>
              <a:t> </a:t>
            </a:r>
            <a:r>
              <a:rPr lang="en-US" sz="1200" dirty="0" err="1"/>
              <a:t>vadeli</a:t>
            </a:r>
            <a:r>
              <a:rPr lang="en-US" sz="1200" dirty="0"/>
              <a:t> repo </a:t>
            </a:r>
            <a:r>
              <a:rPr lang="en-US" sz="1200" dirty="0" err="1"/>
              <a:t>ihale</a:t>
            </a:r>
            <a:r>
              <a:rPr lang="en-US" sz="1200" dirty="0"/>
              <a:t>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oranının</a:t>
            </a:r>
            <a:r>
              <a:rPr lang="en-US" sz="1200" dirty="0"/>
              <a:t> </a:t>
            </a:r>
            <a:r>
              <a:rPr lang="en-US" sz="1200" dirty="0" err="1"/>
              <a:t>yüzde</a:t>
            </a:r>
            <a:r>
              <a:rPr lang="en-US" sz="1200" dirty="0"/>
              <a:t> 40.5 </a:t>
            </a:r>
            <a:r>
              <a:rPr lang="en-US" sz="1200" dirty="0" err="1"/>
              <a:t>seviyesinden</a:t>
            </a:r>
            <a:r>
              <a:rPr lang="en-US" sz="1200" dirty="0"/>
              <a:t> </a:t>
            </a:r>
            <a:r>
              <a:rPr lang="en-US" sz="1200" dirty="0" err="1"/>
              <a:t>yüzde</a:t>
            </a:r>
            <a:r>
              <a:rPr lang="en-US" sz="1200" dirty="0"/>
              <a:t> 39 </a:t>
            </a:r>
            <a:r>
              <a:rPr lang="en-US" sz="1200" dirty="0" err="1"/>
              <a:t>seviyesine</a:t>
            </a:r>
            <a:r>
              <a:rPr lang="en-US" sz="1200" dirty="0"/>
              <a:t> (150 </a:t>
            </a:r>
            <a:r>
              <a:rPr lang="en-US" sz="1200" dirty="0" err="1"/>
              <a:t>baz</a:t>
            </a:r>
            <a:r>
              <a:rPr lang="en-US" sz="1200" dirty="0"/>
              <a:t> </a:t>
            </a:r>
            <a:r>
              <a:rPr lang="en-US" sz="1200" dirty="0" err="1"/>
              <a:t>puan</a:t>
            </a:r>
            <a:r>
              <a:rPr lang="en-US" sz="1200" dirty="0"/>
              <a:t> </a:t>
            </a:r>
            <a:r>
              <a:rPr lang="en-US" sz="1200" dirty="0" err="1"/>
              <a:t>indirim</a:t>
            </a:r>
            <a:r>
              <a:rPr lang="en-US" sz="1200" dirty="0"/>
              <a:t>!) </a:t>
            </a:r>
            <a:r>
              <a:rPr lang="en-US" sz="1200" dirty="0" err="1"/>
              <a:t>indirilmesi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etmektedir</a:t>
            </a:r>
            <a:r>
              <a:rPr lang="en-US" sz="1200" dirty="0"/>
              <a:t>. Baz </a:t>
            </a:r>
            <a:r>
              <a:rPr lang="en-US" sz="1200" dirty="0" err="1"/>
              <a:t>senaryomuz</a:t>
            </a:r>
            <a:r>
              <a:rPr lang="en-US" sz="1200" dirty="0"/>
              <a:t> 150 </a:t>
            </a:r>
            <a:r>
              <a:rPr lang="en-US" sz="1200" dirty="0" err="1"/>
              <a:t>baz</a:t>
            </a:r>
            <a:r>
              <a:rPr lang="en-US" sz="1200" dirty="0"/>
              <a:t> </a:t>
            </a:r>
            <a:r>
              <a:rPr lang="en-US" sz="1200" dirty="0" err="1"/>
              <a:t>puanlık</a:t>
            </a:r>
            <a:r>
              <a:rPr lang="en-US" sz="1200" dirty="0"/>
              <a:t>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indirimi</a:t>
            </a:r>
            <a:r>
              <a:rPr lang="en-US" sz="1200" dirty="0"/>
              <a:t> </a:t>
            </a:r>
            <a:r>
              <a:rPr lang="en-US" sz="1200" dirty="0" err="1"/>
              <a:t>fakat</a:t>
            </a:r>
            <a:r>
              <a:rPr lang="en-US" sz="1200" dirty="0"/>
              <a:t> pas </a:t>
            </a:r>
            <a:r>
              <a:rPr lang="en-US" sz="1200" dirty="0" err="1"/>
              <a:t>geçme</a:t>
            </a:r>
            <a:r>
              <a:rPr lang="en-US" sz="1200" dirty="0"/>
              <a:t> </a:t>
            </a:r>
            <a:r>
              <a:rPr lang="en-US" sz="1200" dirty="0" err="1"/>
              <a:t>ihtimalini</a:t>
            </a:r>
            <a:r>
              <a:rPr lang="en-US" sz="1200" dirty="0"/>
              <a:t> </a:t>
            </a:r>
            <a:r>
              <a:rPr lang="en-US" sz="1200" dirty="0" err="1"/>
              <a:t>oldukça</a:t>
            </a:r>
            <a:r>
              <a:rPr lang="en-US" sz="1200" dirty="0"/>
              <a:t> </a:t>
            </a:r>
            <a:r>
              <a:rPr lang="en-US" sz="1200" dirty="0" err="1"/>
              <a:t>düşük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senaryomuza</a:t>
            </a:r>
            <a:r>
              <a:rPr lang="en-US" sz="1200" dirty="0"/>
              <a:t> </a:t>
            </a:r>
            <a:r>
              <a:rPr lang="en-US" sz="1200" dirty="0" err="1"/>
              <a:t>dahil</a:t>
            </a:r>
            <a:r>
              <a:rPr lang="en-US" sz="1200" dirty="0"/>
              <a:t> </a:t>
            </a:r>
            <a:r>
              <a:rPr lang="en-US" sz="1200" dirty="0" err="1"/>
              <a:t>ediyoruz</a:t>
            </a:r>
            <a:r>
              <a:rPr lang="en-US" sz="1200" dirty="0"/>
              <a:t>. </a:t>
            </a:r>
            <a:r>
              <a:rPr lang="en-US" sz="1200" dirty="0" err="1"/>
              <a:t>Faiz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</a:t>
            </a:r>
            <a:r>
              <a:rPr lang="en-US" sz="1200" dirty="0" err="1"/>
              <a:t>sonrasında</a:t>
            </a:r>
            <a:r>
              <a:rPr lang="en-US" sz="1200" dirty="0"/>
              <a:t> </a:t>
            </a:r>
            <a:r>
              <a:rPr lang="en-US" sz="1200" dirty="0" err="1"/>
              <a:t>piyasalarında</a:t>
            </a:r>
            <a:r>
              <a:rPr lang="en-US" sz="1200" dirty="0"/>
              <a:t> </a:t>
            </a:r>
            <a:r>
              <a:rPr lang="en-US" sz="1200" dirty="0" err="1"/>
              <a:t>odak</a:t>
            </a:r>
            <a:r>
              <a:rPr lang="en-US" sz="1200" dirty="0"/>
              <a:t> </a:t>
            </a:r>
            <a:r>
              <a:rPr lang="en-US" sz="1200" dirty="0" err="1"/>
              <a:t>noktası</a:t>
            </a:r>
            <a:r>
              <a:rPr lang="en-US" sz="1200" dirty="0"/>
              <a:t>, 24 </a:t>
            </a:r>
            <a:r>
              <a:rPr lang="en-US" sz="1200" dirty="0" err="1"/>
              <a:t>Ekim</a:t>
            </a:r>
            <a:r>
              <a:rPr lang="en-US" sz="1200" dirty="0"/>
              <a:t> </a:t>
            </a:r>
            <a:r>
              <a:rPr lang="en-US" sz="1200" dirty="0" err="1"/>
              <a:t>Cuma</a:t>
            </a:r>
            <a:r>
              <a:rPr lang="en-US" sz="1200" dirty="0"/>
              <a:t> </a:t>
            </a:r>
            <a:r>
              <a:rPr lang="en-US" sz="1200" dirty="0" err="1"/>
              <a:t>günü</a:t>
            </a:r>
            <a:r>
              <a:rPr lang="en-US" sz="1200" dirty="0"/>
              <a:t> </a:t>
            </a:r>
            <a:r>
              <a:rPr lang="en-US" sz="1200" dirty="0" err="1"/>
              <a:t>görüşülecek</a:t>
            </a:r>
            <a:r>
              <a:rPr lang="en-US" sz="1200" dirty="0"/>
              <a:t> </a:t>
            </a:r>
            <a:r>
              <a:rPr lang="en-US" sz="1200" dirty="0" err="1"/>
              <a:t>olan</a:t>
            </a:r>
            <a:r>
              <a:rPr lang="en-US" sz="1200" dirty="0"/>
              <a:t> Cumhuriyet </a:t>
            </a:r>
            <a:r>
              <a:rPr lang="en-US" sz="1200" dirty="0" err="1"/>
              <a:t>Halk</a:t>
            </a:r>
            <a:r>
              <a:rPr lang="en-US" sz="1200" dirty="0"/>
              <a:t> </a:t>
            </a:r>
            <a:r>
              <a:rPr lang="en-US" sz="1200" dirty="0" err="1"/>
              <a:t>Partisi</a:t>
            </a:r>
            <a:r>
              <a:rPr lang="en-US" sz="1200" dirty="0"/>
              <a:t> (CHP) </a:t>
            </a:r>
            <a:r>
              <a:rPr lang="en-US" sz="1200" dirty="0" err="1"/>
              <a:t>kurultay</a:t>
            </a:r>
            <a:r>
              <a:rPr lang="en-US" sz="1200" dirty="0"/>
              <a:t> </a:t>
            </a:r>
            <a:r>
              <a:rPr lang="en-US" sz="1200" dirty="0" err="1"/>
              <a:t>davası</a:t>
            </a:r>
            <a:r>
              <a:rPr lang="en-US" sz="1200" dirty="0"/>
              <a:t> </a:t>
            </a:r>
            <a:r>
              <a:rPr lang="en-US" sz="1200" dirty="0" err="1"/>
              <a:t>olacaktır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err="1"/>
              <a:t>Bugün</a:t>
            </a:r>
            <a:r>
              <a:rPr lang="en-US" sz="1200" dirty="0"/>
              <a:t> BIST </a:t>
            </a:r>
            <a:r>
              <a:rPr lang="en-US" sz="1200" dirty="0" err="1"/>
              <a:t>tarafında</a:t>
            </a:r>
            <a:r>
              <a:rPr lang="en-US" sz="1200" dirty="0"/>
              <a:t> </a:t>
            </a:r>
            <a:r>
              <a:rPr lang="en-US" sz="1200" dirty="0" err="1"/>
              <a:t>pozitif</a:t>
            </a:r>
            <a:r>
              <a:rPr lang="en-US" sz="1200" dirty="0"/>
              <a:t> </a:t>
            </a:r>
            <a:r>
              <a:rPr lang="en-US" sz="1200" dirty="0" err="1"/>
              <a:t>yönlü</a:t>
            </a:r>
            <a:r>
              <a:rPr lang="en-US" sz="1200" dirty="0"/>
              <a:t> </a:t>
            </a:r>
            <a:r>
              <a:rPr lang="en-US" sz="1200" dirty="0" err="1"/>
              <a:t>açılış</a:t>
            </a:r>
            <a:r>
              <a:rPr lang="en-US" sz="1200" dirty="0"/>
              <a:t> </a:t>
            </a:r>
            <a:r>
              <a:rPr lang="en-US" sz="1200" dirty="0" err="1"/>
              <a:t>olma</a:t>
            </a:r>
            <a:r>
              <a:rPr lang="en-US" sz="1200" dirty="0"/>
              <a:t> </a:t>
            </a:r>
            <a:r>
              <a:rPr lang="en-US" sz="1200" dirty="0" err="1"/>
              <a:t>ihtimali</a:t>
            </a:r>
            <a:r>
              <a:rPr lang="en-US" sz="1200" dirty="0"/>
              <a:t> </a:t>
            </a:r>
            <a:r>
              <a:rPr lang="en-US" sz="1200" dirty="0" err="1"/>
              <a:t>yüksek</a:t>
            </a:r>
            <a:r>
              <a:rPr lang="en-US" sz="1200" dirty="0"/>
              <a:t> </a:t>
            </a:r>
            <a:r>
              <a:rPr lang="en-US" sz="1200" dirty="0" err="1"/>
              <a:t>olurken</a:t>
            </a:r>
            <a:r>
              <a:rPr lang="en-US" sz="1200" dirty="0"/>
              <a:t> </a:t>
            </a:r>
            <a:r>
              <a:rPr lang="en-US" sz="1200" dirty="0" err="1"/>
              <a:t>piyasa</a:t>
            </a:r>
            <a:r>
              <a:rPr lang="en-US" sz="1200" dirty="0"/>
              <a:t> </a:t>
            </a:r>
            <a:r>
              <a:rPr lang="en-US" sz="1200" dirty="0" err="1"/>
              <a:t>katılımcılarının</a:t>
            </a:r>
            <a:r>
              <a:rPr lang="en-US" sz="1200" dirty="0"/>
              <a:t> </a:t>
            </a:r>
            <a:r>
              <a:rPr lang="en-US" sz="1200" dirty="0" err="1"/>
              <a:t>takip</a:t>
            </a:r>
            <a:r>
              <a:rPr lang="en-US" sz="1200" dirty="0"/>
              <a:t> </a:t>
            </a:r>
            <a:r>
              <a:rPr lang="en-US" sz="1200" dirty="0" err="1"/>
              <a:t>listesinde</a:t>
            </a:r>
            <a:r>
              <a:rPr lang="en-US" sz="1200" dirty="0"/>
              <a:t> XBANK </a:t>
            </a:r>
            <a:r>
              <a:rPr lang="en-US" sz="1200" dirty="0" err="1"/>
              <a:t>endeksi</a:t>
            </a:r>
            <a:r>
              <a:rPr lang="en-US" sz="1200" dirty="0"/>
              <a:t> </a:t>
            </a:r>
            <a:r>
              <a:rPr lang="en-US" sz="1200" dirty="0" err="1"/>
              <a:t>olmaya</a:t>
            </a:r>
            <a:r>
              <a:rPr lang="en-US" sz="1200" dirty="0"/>
              <a:t> </a:t>
            </a:r>
            <a:r>
              <a:rPr lang="en-US" sz="1200" dirty="0" err="1"/>
              <a:t>devam</a:t>
            </a:r>
            <a:r>
              <a:rPr lang="en-US" sz="1200" dirty="0"/>
              <a:t> </a:t>
            </a:r>
            <a:r>
              <a:rPr lang="en-US" sz="1200" dirty="0" err="1"/>
              <a:t>edecektir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err="1"/>
              <a:t>Borsa</a:t>
            </a:r>
            <a:r>
              <a:rPr lang="en-US" sz="1200" dirty="0"/>
              <a:t> İstanbul </a:t>
            </a:r>
            <a:r>
              <a:rPr lang="en-US" sz="1200" dirty="0" err="1"/>
              <a:t>için</a:t>
            </a:r>
            <a:r>
              <a:rPr lang="en-US" sz="1200" dirty="0"/>
              <a:t> 3.çeyrek </a:t>
            </a:r>
            <a:r>
              <a:rPr lang="en-US" sz="1200" dirty="0" err="1"/>
              <a:t>finansal</a:t>
            </a:r>
            <a:r>
              <a:rPr lang="en-US" sz="1200" dirty="0"/>
              <a:t> </a:t>
            </a:r>
            <a:r>
              <a:rPr lang="en-US" sz="1200" dirty="0" err="1"/>
              <a:t>sonuçlarında</a:t>
            </a:r>
            <a:r>
              <a:rPr lang="en-US" sz="1200" dirty="0"/>
              <a:t> EREGL </a:t>
            </a:r>
            <a:r>
              <a:rPr lang="en-US" sz="1200" dirty="0" err="1"/>
              <a:t>finansal</a:t>
            </a:r>
            <a:r>
              <a:rPr lang="en-US" sz="1200" dirty="0"/>
              <a:t> </a:t>
            </a:r>
            <a:r>
              <a:rPr lang="en-US" sz="1200" dirty="0" err="1"/>
              <a:t>sonuçlarını</a:t>
            </a:r>
            <a:r>
              <a:rPr lang="en-US" sz="1200" dirty="0"/>
              <a:t> </a:t>
            </a:r>
            <a:r>
              <a:rPr lang="en-US" sz="1200" dirty="0" err="1"/>
              <a:t>açıklamıştır</a:t>
            </a:r>
            <a:r>
              <a:rPr lang="en-US" sz="1200" dirty="0"/>
              <a:t>. 2025 </a:t>
            </a:r>
            <a:r>
              <a:rPr lang="en-US" sz="1200" dirty="0" err="1"/>
              <a:t>yılı</a:t>
            </a:r>
            <a:r>
              <a:rPr lang="en-US" sz="1200" dirty="0"/>
              <a:t> 3. </a:t>
            </a:r>
            <a:r>
              <a:rPr lang="en-US" sz="1200" dirty="0" err="1"/>
              <a:t>çeyrek</a:t>
            </a:r>
            <a:r>
              <a:rPr lang="en-US" sz="1200" dirty="0"/>
              <a:t> </a:t>
            </a:r>
            <a:r>
              <a:rPr lang="en-US" sz="1200" dirty="0" err="1"/>
              <a:t>döneminde</a:t>
            </a:r>
            <a:r>
              <a:rPr lang="en-US" sz="1200" dirty="0"/>
              <a:t> 651 </a:t>
            </a:r>
            <a:r>
              <a:rPr lang="en-US" sz="1200" dirty="0" err="1"/>
              <a:t>milyon</a:t>
            </a:r>
            <a:r>
              <a:rPr lang="en-US" sz="1200" dirty="0"/>
              <a:t> TL net </a:t>
            </a:r>
            <a:r>
              <a:rPr lang="en-US" sz="1200" dirty="0" err="1"/>
              <a:t>kar</a:t>
            </a:r>
            <a:r>
              <a:rPr lang="en-US" sz="1200" dirty="0"/>
              <a:t> </a:t>
            </a:r>
            <a:r>
              <a:rPr lang="en-US" sz="1200" dirty="0" err="1"/>
              <a:t>açıklamıştır</a:t>
            </a:r>
            <a:r>
              <a:rPr lang="en-US" sz="1200" dirty="0"/>
              <a:t>. (2024 </a:t>
            </a:r>
            <a:r>
              <a:rPr lang="en-US" sz="1200" dirty="0" err="1"/>
              <a:t>çeyrek</a:t>
            </a:r>
            <a:r>
              <a:rPr lang="en-US" sz="1200" dirty="0"/>
              <a:t> </a:t>
            </a:r>
            <a:r>
              <a:rPr lang="en-US" sz="1200" dirty="0" err="1"/>
              <a:t>dönem</a:t>
            </a:r>
            <a:r>
              <a:rPr lang="en-US" sz="1200" dirty="0"/>
              <a:t> 801 </a:t>
            </a:r>
            <a:r>
              <a:rPr lang="en-US" sz="1200" dirty="0" err="1"/>
              <a:t>milyon</a:t>
            </a:r>
            <a:r>
              <a:rPr lang="en-US" sz="1200" dirty="0"/>
              <a:t> TL </a:t>
            </a:r>
            <a:r>
              <a:rPr lang="en-US" sz="1200" dirty="0" err="1"/>
              <a:t>kar</a:t>
            </a:r>
            <a:r>
              <a:rPr lang="en-US" sz="1200" dirty="0"/>
              <a:t>)   </a:t>
            </a:r>
            <a:endParaRPr lang="tr-TR" sz="1200" dirty="0"/>
          </a:p>
          <a:p>
            <a:pPr algn="just"/>
            <a:endParaRPr lang="en-US" sz="1200" dirty="0"/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 </a:t>
            </a:r>
            <a:endParaRPr lang="tr-TR" sz="1200" dirty="0"/>
          </a:p>
          <a:p>
            <a:endParaRPr lang="tr-TR" sz="1200" dirty="0"/>
          </a:p>
          <a:p>
            <a:endParaRPr lang="tr-TR" sz="1200" dirty="0"/>
          </a:p>
          <a:p>
            <a:endParaRPr lang="tr-TR" sz="1200" dirty="0"/>
          </a:p>
          <a:p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321543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6B7EA80B-09E6-E0D0-9071-8E403385F3D8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21 Ekim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074898"/>
            <a:ext cx="416987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Piyasalarda Bugün İçin Bilmeniz Gerekenler</a:t>
            </a:r>
            <a:endParaRPr lang="en-T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6FFB29-1974-4E4C-80AF-DAA4A96DE906}"/>
              </a:ext>
            </a:extLst>
          </p:cNvPr>
          <p:cNvSpPr txBox="1"/>
          <p:nvPr/>
        </p:nvSpPr>
        <p:spPr>
          <a:xfrm>
            <a:off x="364030" y="1550836"/>
            <a:ext cx="3429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Piyasa Ekranı</a:t>
            </a:r>
            <a:r>
              <a:rPr lang="tr-TR" sz="1600" b="1" dirty="0"/>
              <a:t> </a:t>
            </a:r>
            <a:endParaRPr lang="en-US" sz="16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17956A3-B890-44EF-8060-3EECE4E08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590301"/>
              </p:ext>
            </p:extLst>
          </p:nvPr>
        </p:nvGraphicFramePr>
        <p:xfrm>
          <a:off x="364030" y="2026774"/>
          <a:ext cx="5915024" cy="1917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384">
                  <a:extLst>
                    <a:ext uri="{9D8B030D-6E8A-4147-A177-3AD203B41FA5}">
                      <a16:colId xmlns:a16="http://schemas.microsoft.com/office/drawing/2014/main" val="2669020692"/>
                    </a:ext>
                  </a:extLst>
                </a:gridCol>
                <a:gridCol w="1015735">
                  <a:extLst>
                    <a:ext uri="{9D8B030D-6E8A-4147-A177-3AD203B41FA5}">
                      <a16:colId xmlns:a16="http://schemas.microsoft.com/office/drawing/2014/main" val="1950748411"/>
                    </a:ext>
                  </a:extLst>
                </a:gridCol>
                <a:gridCol w="496219">
                  <a:extLst>
                    <a:ext uri="{9D8B030D-6E8A-4147-A177-3AD203B41FA5}">
                      <a16:colId xmlns:a16="http://schemas.microsoft.com/office/drawing/2014/main" val="3130585484"/>
                    </a:ext>
                  </a:extLst>
                </a:gridCol>
                <a:gridCol w="524175">
                  <a:extLst>
                    <a:ext uri="{9D8B030D-6E8A-4147-A177-3AD203B41FA5}">
                      <a16:colId xmlns:a16="http://schemas.microsoft.com/office/drawing/2014/main" val="3609366109"/>
                    </a:ext>
                  </a:extLst>
                </a:gridCol>
                <a:gridCol w="496219">
                  <a:extLst>
                    <a:ext uri="{9D8B030D-6E8A-4147-A177-3AD203B41FA5}">
                      <a16:colId xmlns:a16="http://schemas.microsoft.com/office/drawing/2014/main" val="756087047"/>
                    </a:ext>
                  </a:extLst>
                </a:gridCol>
                <a:gridCol w="344791">
                  <a:extLst>
                    <a:ext uri="{9D8B030D-6E8A-4147-A177-3AD203B41FA5}">
                      <a16:colId xmlns:a16="http://schemas.microsoft.com/office/drawing/2014/main" val="2659339719"/>
                    </a:ext>
                  </a:extLst>
                </a:gridCol>
                <a:gridCol w="894592">
                  <a:extLst>
                    <a:ext uri="{9D8B030D-6E8A-4147-A177-3AD203B41FA5}">
                      <a16:colId xmlns:a16="http://schemas.microsoft.com/office/drawing/2014/main" val="452529985"/>
                    </a:ext>
                  </a:extLst>
                </a:gridCol>
                <a:gridCol w="941185">
                  <a:extLst>
                    <a:ext uri="{9D8B030D-6E8A-4147-A177-3AD203B41FA5}">
                      <a16:colId xmlns:a16="http://schemas.microsoft.com/office/drawing/2014/main" val="2762284588"/>
                    </a:ext>
                  </a:extLst>
                </a:gridCol>
                <a:gridCol w="810724">
                  <a:extLst>
                    <a:ext uri="{9D8B030D-6E8A-4147-A177-3AD203B41FA5}">
                      <a16:colId xmlns:a16="http://schemas.microsoft.com/office/drawing/2014/main" val="3123549268"/>
                    </a:ext>
                  </a:extLst>
                </a:gridCol>
              </a:tblGrid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Endeks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Önceki Gün Kapanış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En Düşük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En Yüksek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Kapanış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%  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Artan Hisse Sayısı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Azalan Hisse Sayısı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İşlem Hacmi(TL)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3539576467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XU100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10208.76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10109.02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10522.63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10484.39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2.70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85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13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146,427,158,764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2612570522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XU050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8808.97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8727.12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9122.2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9077.24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3.05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47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3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130,088,669,905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2027645600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XU030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11062.96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10955.41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11474.03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11412.11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3.16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29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118,605,612,746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3523597483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XUTUM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13062.91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12964.91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13413.35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13373.77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2.38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417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117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203,673,226,969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1391189436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1990353642"/>
                  </a:ext>
                </a:extLst>
              </a:tr>
              <a:tr h="1539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b-NO" sz="900" b="1" u="none" strike="noStrike" dirty="0">
                          <a:effectLst/>
                        </a:rPr>
                        <a:t>En Çok Yükselen Hisseler - BIST 100 </a:t>
                      </a:r>
                      <a:endParaRPr lang="nb-N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En Çok Düşen Hisseler - BIST 100 </a:t>
                      </a:r>
                      <a:endParaRPr lang="tr-T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54203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Hisse </a:t>
                      </a:r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Önceki Fiyat</a:t>
                      </a:r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Son Fiyat</a:t>
                      </a:r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>
                          <a:effectLst/>
                        </a:rPr>
                        <a:t>% </a:t>
                      </a:r>
                      <a:endParaRPr lang="tr-T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>
                          <a:effectLst/>
                        </a:rPr>
                        <a:t>Hisse </a:t>
                      </a:r>
                      <a:endParaRPr lang="tr-T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>
                          <a:effectLst/>
                        </a:rPr>
                        <a:t>Önceki Fiyat</a:t>
                      </a:r>
                      <a:endParaRPr lang="tr-T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Son Fiyat</a:t>
                      </a:r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u="none" strike="noStrike" dirty="0">
                          <a:effectLst/>
                        </a:rPr>
                        <a:t>% </a:t>
                      </a:r>
                      <a:endParaRPr lang="tr-T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746786589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PASEU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137.5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151.2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9.96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ECILC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101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90.9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-10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3133451248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TURSG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9.17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9.95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8.51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IEYHO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29.68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26.72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-9.97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1481488217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REEDR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9.79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10.46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6.84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GENIL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205.8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195.8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-4.86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4242788538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CCOLA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47.48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50.35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6.04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PATEK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26.76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26.06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-2.62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3029291089"/>
                  </a:ext>
                </a:extLst>
              </a:tr>
              <a:tr h="14694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IPEKE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67.85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71.95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6.04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FENER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10.09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>
                          <a:effectLst/>
                        </a:rPr>
                        <a:t>9.86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u="none" strike="noStrike" dirty="0">
                          <a:effectLst/>
                        </a:rPr>
                        <a:t>-2.2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7" marR="6997" marT="6997" marB="0" anchor="b"/>
                </a:tc>
                <a:extLst>
                  <a:ext uri="{0D108BD9-81ED-4DB2-BD59-A6C34878D82A}">
                    <a16:rowId xmlns:a16="http://schemas.microsoft.com/office/drawing/2014/main" val="743896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28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074898"/>
            <a:ext cx="416987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Şirket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Haberleri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- KAP</a:t>
            </a:r>
            <a:endParaRPr lang="en-T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DDCEA-43E6-4E7F-A4A4-3A6C131B4B71}"/>
              </a:ext>
            </a:extLst>
          </p:cNvPr>
          <p:cNvSpPr txBox="1"/>
          <p:nvPr/>
        </p:nvSpPr>
        <p:spPr>
          <a:xfrm>
            <a:off x="364030" y="1244175"/>
            <a:ext cx="6336694" cy="82176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en-US" sz="1200" b="1" dirty="0"/>
          </a:p>
          <a:p>
            <a:pPr algn="just"/>
            <a:r>
              <a:rPr lang="en-US" sz="1200" b="1" dirty="0"/>
              <a:t>SISE </a:t>
            </a:r>
            <a:r>
              <a:rPr lang="en-US" sz="1200" b="1" dirty="0" err="1"/>
              <a:t>Türkiye</a:t>
            </a:r>
            <a:r>
              <a:rPr lang="en-US" sz="1200" b="1" dirty="0"/>
              <a:t> </a:t>
            </a:r>
            <a:r>
              <a:rPr lang="en-US" sz="1200" b="1" dirty="0" err="1"/>
              <a:t>Şişe</a:t>
            </a:r>
            <a:r>
              <a:rPr lang="en-US" sz="1200" b="1" dirty="0"/>
              <a:t> </a:t>
            </a:r>
            <a:r>
              <a:rPr lang="en-US" sz="1200" b="1" dirty="0" err="1"/>
              <a:t>ve</a:t>
            </a:r>
            <a:r>
              <a:rPr lang="en-US" sz="1200" b="1" dirty="0"/>
              <a:t> Cam </a:t>
            </a:r>
            <a:r>
              <a:rPr lang="en-US" sz="1200" b="1" dirty="0" err="1"/>
              <a:t>Fabrikaları</a:t>
            </a:r>
            <a:r>
              <a:rPr lang="en-US" sz="1200" b="1" dirty="0"/>
              <a:t> A.Ş.</a:t>
            </a:r>
          </a:p>
          <a:p>
            <a:pPr algn="just"/>
            <a:r>
              <a:rPr lang="en-US" sz="1200" dirty="0"/>
              <a:t>27.10.2021 </a:t>
            </a:r>
            <a:r>
              <a:rPr lang="en-US" sz="1200" dirty="0" err="1"/>
              <a:t>ve</a:t>
            </a:r>
            <a:r>
              <a:rPr lang="en-US" sz="1200" dirty="0"/>
              <a:t> 08.07.2024 </a:t>
            </a:r>
            <a:r>
              <a:rPr lang="en-US" sz="1200" dirty="0" err="1"/>
              <a:t>tarihindeki</a:t>
            </a:r>
            <a:r>
              <a:rPr lang="en-US" sz="1200" dirty="0"/>
              <a:t> </a:t>
            </a:r>
            <a:r>
              <a:rPr lang="en-US" sz="1200" dirty="0" err="1"/>
              <a:t>özel</a:t>
            </a:r>
            <a:r>
              <a:rPr lang="en-US" sz="1200" dirty="0"/>
              <a:t> durum </a:t>
            </a:r>
            <a:r>
              <a:rPr lang="en-US" sz="1200" dirty="0" err="1"/>
              <a:t>açıklamalarımız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ilgili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, </a:t>
            </a:r>
            <a:r>
              <a:rPr lang="en-US" sz="1200" dirty="0" err="1"/>
              <a:t>Rekabet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yürütülen</a:t>
            </a:r>
            <a:r>
              <a:rPr lang="en-US" sz="1200" dirty="0"/>
              <a:t> </a:t>
            </a:r>
            <a:r>
              <a:rPr lang="en-US" sz="1200" dirty="0" err="1"/>
              <a:t>soruşturmalar</a:t>
            </a:r>
            <a:r>
              <a:rPr lang="en-US" sz="1200" dirty="0"/>
              <a:t> </a:t>
            </a:r>
            <a:r>
              <a:rPr lang="en-US" sz="1200" dirty="0" err="1"/>
              <a:t>kapsamında</a:t>
            </a:r>
            <a:r>
              <a:rPr lang="en-US" sz="1200" dirty="0"/>
              <a:t>,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iştiraki</a:t>
            </a:r>
            <a:r>
              <a:rPr lang="en-US" sz="1200" dirty="0"/>
              <a:t> </a:t>
            </a:r>
            <a:r>
              <a:rPr lang="en-US" sz="1200" dirty="0" err="1"/>
              <a:t>Şişecam</a:t>
            </a:r>
            <a:r>
              <a:rPr lang="en-US" sz="1200" dirty="0"/>
              <a:t> </a:t>
            </a:r>
            <a:r>
              <a:rPr lang="en-US" sz="1200" dirty="0" err="1"/>
              <a:t>Çevre</a:t>
            </a:r>
            <a:r>
              <a:rPr lang="en-US" sz="1200" dirty="0"/>
              <a:t> </a:t>
            </a:r>
            <a:r>
              <a:rPr lang="en-US" sz="1200" dirty="0" err="1"/>
              <a:t>Sistemleri</a:t>
            </a:r>
            <a:r>
              <a:rPr lang="en-US" sz="1200" dirty="0"/>
              <a:t> </a:t>
            </a:r>
            <a:r>
              <a:rPr lang="en-US" sz="1200" dirty="0" err="1"/>
              <a:t>A.Ş.’den</a:t>
            </a:r>
            <a:r>
              <a:rPr lang="en-US" sz="1200" dirty="0"/>
              <a:t> </a:t>
            </a:r>
            <a:r>
              <a:rPr lang="en-US" sz="1200" dirty="0" err="1"/>
              <a:t>oluşan</a:t>
            </a:r>
            <a:r>
              <a:rPr lang="en-US" sz="1200" dirty="0"/>
              <a:t> </a:t>
            </a:r>
            <a:r>
              <a:rPr lang="en-US" sz="1200" dirty="0" err="1"/>
              <a:t>ekonomik</a:t>
            </a:r>
            <a:r>
              <a:rPr lang="en-US" sz="1200" dirty="0"/>
              <a:t> </a:t>
            </a:r>
            <a:r>
              <a:rPr lang="en-US" sz="1200" dirty="0" err="1"/>
              <a:t>bütünlük</a:t>
            </a:r>
            <a:r>
              <a:rPr lang="en-US" sz="1200" dirty="0"/>
              <a:t> </a:t>
            </a:r>
            <a:r>
              <a:rPr lang="en-US" sz="1200" dirty="0" err="1"/>
              <a:t>hakkında</a:t>
            </a:r>
            <a:r>
              <a:rPr lang="en-US" sz="1200" dirty="0"/>
              <a:t>, </a:t>
            </a:r>
            <a:r>
              <a:rPr lang="en-US" sz="1200" dirty="0" err="1"/>
              <a:t>daha</a:t>
            </a:r>
            <a:r>
              <a:rPr lang="en-US" sz="1200" dirty="0"/>
              <a:t> </a:t>
            </a:r>
            <a:r>
              <a:rPr lang="en-US" sz="1200" dirty="0" err="1"/>
              <a:t>önce</a:t>
            </a:r>
            <a:r>
              <a:rPr lang="en-US" sz="1200" dirty="0"/>
              <a:t> </a:t>
            </a:r>
            <a:r>
              <a:rPr lang="en-US" sz="1200" dirty="0" err="1"/>
              <a:t>Kurul’a</a:t>
            </a:r>
            <a:r>
              <a:rPr lang="en-US" sz="1200" dirty="0"/>
              <a:t> </a:t>
            </a:r>
            <a:r>
              <a:rPr lang="en-US" sz="1200" dirty="0" err="1"/>
              <a:t>sunulan</a:t>
            </a:r>
            <a:r>
              <a:rPr lang="en-US" sz="1200" dirty="0"/>
              <a:t> </a:t>
            </a:r>
            <a:r>
              <a:rPr lang="en-US" sz="1200" dirty="0" err="1"/>
              <a:t>taahhütlerin</a:t>
            </a:r>
            <a:r>
              <a:rPr lang="en-US" sz="1200" dirty="0"/>
              <a:t> </a:t>
            </a:r>
            <a:r>
              <a:rPr lang="en-US" sz="1200" dirty="0" err="1"/>
              <a:t>bazı</a:t>
            </a:r>
            <a:r>
              <a:rPr lang="en-US" sz="1200" dirty="0"/>
              <a:t> </a:t>
            </a:r>
            <a:r>
              <a:rPr lang="en-US" sz="1200" dirty="0" err="1"/>
              <a:t>hükümlerine</a:t>
            </a:r>
            <a:r>
              <a:rPr lang="en-US" sz="1200" dirty="0"/>
              <a:t> </a:t>
            </a:r>
            <a:r>
              <a:rPr lang="en-US" sz="1200" dirty="0" err="1"/>
              <a:t>aykırı</a:t>
            </a:r>
            <a:r>
              <a:rPr lang="en-US" sz="1200" dirty="0"/>
              <a:t> </a:t>
            </a:r>
            <a:r>
              <a:rPr lang="en-US" sz="1200" dirty="0" err="1"/>
              <a:t>davranıldığı</a:t>
            </a:r>
            <a:r>
              <a:rPr lang="en-US" sz="1200" dirty="0"/>
              <a:t> </a:t>
            </a:r>
            <a:r>
              <a:rPr lang="en-US" sz="1200" dirty="0" err="1"/>
              <a:t>gerekçesiyle</a:t>
            </a:r>
            <a:r>
              <a:rPr lang="en-US" sz="1200" dirty="0"/>
              <a:t> 3.154.657.221,00 TL </a:t>
            </a:r>
            <a:r>
              <a:rPr lang="en-US" sz="1200" dirty="0" err="1"/>
              <a:t>tutarında</a:t>
            </a:r>
            <a:r>
              <a:rPr lang="en-US" sz="1200" dirty="0"/>
              <a:t> </a:t>
            </a:r>
            <a:r>
              <a:rPr lang="en-US" sz="1200" dirty="0" err="1"/>
              <a:t>idari</a:t>
            </a:r>
            <a:r>
              <a:rPr lang="en-US" sz="1200" dirty="0"/>
              <a:t> para </a:t>
            </a:r>
            <a:r>
              <a:rPr lang="en-US" sz="1200" dirty="0" err="1"/>
              <a:t>cezası</a:t>
            </a:r>
            <a:r>
              <a:rPr lang="en-US" sz="1200" dirty="0"/>
              <a:t> </a:t>
            </a:r>
            <a:r>
              <a:rPr lang="en-US" sz="1200" dirty="0" err="1"/>
              <a:t>uygulanmasına</a:t>
            </a:r>
            <a:r>
              <a:rPr lang="en-US" sz="1200" dirty="0"/>
              <a:t>, </a:t>
            </a:r>
            <a:r>
              <a:rPr lang="en-US" sz="1200" dirty="0" err="1"/>
              <a:t>yargı</a:t>
            </a:r>
            <a:r>
              <a:rPr lang="en-US" sz="1200" dirty="0"/>
              <a:t> </a:t>
            </a:r>
            <a:r>
              <a:rPr lang="en-US" sz="1200" dirty="0" err="1"/>
              <a:t>yolu</a:t>
            </a:r>
            <a:r>
              <a:rPr lang="en-US" sz="1200" dirty="0"/>
              <a:t> </a:t>
            </a:r>
            <a:r>
              <a:rPr lang="en-US" sz="1200" dirty="0" err="1"/>
              <a:t>açık</a:t>
            </a:r>
            <a:r>
              <a:rPr lang="en-US" sz="1200" dirty="0"/>
              <a:t> </a:t>
            </a:r>
            <a:r>
              <a:rPr lang="en-US" sz="1200" dirty="0" err="1"/>
              <a:t>olmak</a:t>
            </a:r>
            <a:r>
              <a:rPr lang="en-US" sz="1200" dirty="0"/>
              <a:t> </a:t>
            </a:r>
            <a:r>
              <a:rPr lang="en-US" sz="1200" dirty="0" err="1"/>
              <a:t>üzere</a:t>
            </a:r>
            <a:r>
              <a:rPr lang="en-US" sz="1200" dirty="0"/>
              <a:t> </a:t>
            </a:r>
            <a:r>
              <a:rPr lang="en-US" sz="1200" dirty="0" err="1"/>
              <a:t>karar</a:t>
            </a:r>
            <a:r>
              <a:rPr lang="en-US" sz="1200" dirty="0"/>
              <a:t> </a:t>
            </a:r>
            <a:r>
              <a:rPr lang="en-US" sz="1200" dirty="0" err="1"/>
              <a:t>verilmiş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karar</a:t>
            </a:r>
            <a:r>
              <a:rPr lang="en-US" sz="1200" dirty="0"/>
              <a:t> </a:t>
            </a:r>
            <a:r>
              <a:rPr lang="en-US" sz="1200" dirty="0" err="1"/>
              <a:t>Rekabet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ilan</a:t>
            </a:r>
            <a:r>
              <a:rPr lang="en-US" sz="1200" dirty="0"/>
              <a:t> </a:t>
            </a:r>
            <a:r>
              <a:rPr lang="en-US" sz="1200" dirty="0" err="1"/>
              <a:t>edilmiştir</a:t>
            </a:r>
            <a:r>
              <a:rPr lang="en-US" sz="1200" dirty="0"/>
              <a:t>. </a:t>
            </a:r>
            <a:r>
              <a:rPr lang="en-US" sz="1200" dirty="0" err="1"/>
              <a:t>Rekabet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için</a:t>
            </a:r>
            <a:r>
              <a:rPr lang="en-US" sz="1200" dirty="0"/>
              <a:t> </a:t>
            </a:r>
            <a:r>
              <a:rPr lang="en-US" sz="1200" dirty="0" err="1"/>
              <a:t>öngörülmüş</a:t>
            </a:r>
            <a:r>
              <a:rPr lang="en-US" sz="1200" dirty="0"/>
              <a:t> </a:t>
            </a:r>
            <a:r>
              <a:rPr lang="en-US" sz="1200" dirty="0" err="1"/>
              <a:t>olan</a:t>
            </a:r>
            <a:r>
              <a:rPr lang="en-US" sz="1200" dirty="0"/>
              <a:t> </a:t>
            </a:r>
            <a:r>
              <a:rPr lang="en-US" sz="1200" dirty="0" err="1"/>
              <a:t>ceza</a:t>
            </a:r>
            <a:r>
              <a:rPr lang="en-US" sz="1200" dirty="0"/>
              <a:t> </a:t>
            </a:r>
            <a:r>
              <a:rPr lang="en-US" sz="1200" dirty="0" err="1"/>
              <a:t>tutarının</a:t>
            </a:r>
            <a:r>
              <a:rPr lang="en-US" sz="1200" dirty="0"/>
              <a:t> %25 </a:t>
            </a:r>
            <a:r>
              <a:rPr lang="en-US" sz="1200" dirty="0" err="1"/>
              <a:t>oranında</a:t>
            </a:r>
            <a:r>
              <a:rPr lang="en-US" sz="1200" dirty="0"/>
              <a:t> </a:t>
            </a:r>
            <a:r>
              <a:rPr lang="en-US" sz="1200" dirty="0" err="1"/>
              <a:t>erken</a:t>
            </a:r>
            <a:r>
              <a:rPr lang="en-US" sz="1200" dirty="0"/>
              <a:t> </a:t>
            </a:r>
            <a:r>
              <a:rPr lang="en-US" sz="1200" dirty="0" err="1"/>
              <a:t>ödeme</a:t>
            </a:r>
            <a:r>
              <a:rPr lang="en-US" sz="1200" dirty="0"/>
              <a:t> </a:t>
            </a:r>
            <a:r>
              <a:rPr lang="en-US" sz="1200" dirty="0" err="1"/>
              <a:t>indiriminden</a:t>
            </a:r>
            <a:r>
              <a:rPr lang="en-US" sz="1200" dirty="0"/>
              <a:t> </a:t>
            </a:r>
            <a:r>
              <a:rPr lang="en-US" sz="1200" dirty="0" err="1"/>
              <a:t>yararlanılmak</a:t>
            </a:r>
            <a:r>
              <a:rPr lang="en-US" sz="1200" dirty="0"/>
              <a:t> </a:t>
            </a:r>
            <a:r>
              <a:rPr lang="en-US" sz="1200" dirty="0" err="1"/>
              <a:t>suretiyle</a:t>
            </a:r>
            <a:r>
              <a:rPr lang="en-US" sz="1200" dirty="0"/>
              <a:t> 2.365.992.915,75 TL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ödenmesi</a:t>
            </a:r>
            <a:r>
              <a:rPr lang="en-US" sz="1200" dirty="0"/>
              <a:t> </a:t>
            </a:r>
            <a:r>
              <a:rPr lang="en-US" sz="1200" dirty="0" err="1"/>
              <a:t>değerlendirilecektir</a:t>
            </a:r>
            <a:r>
              <a:rPr lang="en-US" sz="1200" dirty="0"/>
              <a:t>.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söz</a:t>
            </a:r>
            <a:r>
              <a:rPr lang="en-US" sz="1200" dirty="0"/>
              <a:t> </a:t>
            </a:r>
            <a:r>
              <a:rPr lang="en-US" sz="1200" dirty="0" err="1"/>
              <a:t>konusu</a:t>
            </a:r>
            <a:r>
              <a:rPr lang="en-US" sz="1200" dirty="0"/>
              <a:t> </a:t>
            </a:r>
            <a:r>
              <a:rPr lang="en-US" sz="1200" dirty="0" err="1"/>
              <a:t>karara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cezaya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yasal</a:t>
            </a:r>
            <a:r>
              <a:rPr lang="en-US" sz="1200" dirty="0"/>
              <a:t> </a:t>
            </a:r>
            <a:r>
              <a:rPr lang="en-US" sz="1200" dirty="0" err="1"/>
              <a:t>haklarını</a:t>
            </a:r>
            <a:r>
              <a:rPr lang="en-US" sz="1200" dirty="0"/>
              <a:t> </a:t>
            </a:r>
            <a:r>
              <a:rPr lang="en-US" sz="1200" dirty="0" err="1"/>
              <a:t>saklı</a:t>
            </a:r>
            <a:r>
              <a:rPr lang="en-US" sz="1200" dirty="0"/>
              <a:t> </a:t>
            </a:r>
            <a:r>
              <a:rPr lang="en-US" sz="1200" dirty="0" err="1"/>
              <a:t>tutmakta</a:t>
            </a:r>
            <a:r>
              <a:rPr lang="en-US" sz="1200" dirty="0"/>
              <a:t> </a:t>
            </a:r>
            <a:r>
              <a:rPr lang="en-US" sz="1200" dirty="0" err="1"/>
              <a:t>olup</a:t>
            </a:r>
            <a:r>
              <a:rPr lang="en-US" sz="1200" dirty="0"/>
              <a:t> </a:t>
            </a:r>
            <a:r>
              <a:rPr lang="en-US" sz="1200" dirty="0" err="1"/>
              <a:t>gerekli</a:t>
            </a:r>
            <a:r>
              <a:rPr lang="en-US" sz="1200" dirty="0"/>
              <a:t> </a:t>
            </a:r>
            <a:r>
              <a:rPr lang="en-US" sz="1200" dirty="0" err="1"/>
              <a:t>yasal</a:t>
            </a:r>
            <a:r>
              <a:rPr lang="en-US" sz="1200" dirty="0"/>
              <a:t> </a:t>
            </a:r>
            <a:r>
              <a:rPr lang="en-US" sz="1200" dirty="0" err="1"/>
              <a:t>girişimlerde</a:t>
            </a:r>
            <a:r>
              <a:rPr lang="en-US" sz="1200" dirty="0"/>
              <a:t> </a:t>
            </a:r>
            <a:r>
              <a:rPr lang="en-US" sz="1200" dirty="0" err="1"/>
              <a:t>bulunulacaktır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b="1" dirty="0"/>
              <a:t>MAVI </a:t>
            </a:r>
            <a:r>
              <a:rPr lang="en-US" sz="1200" b="1" dirty="0" err="1"/>
              <a:t>Mavi</a:t>
            </a:r>
            <a:r>
              <a:rPr lang="en-US" sz="1200" b="1" dirty="0"/>
              <a:t> </a:t>
            </a:r>
            <a:r>
              <a:rPr lang="en-US" sz="1200" b="1" dirty="0" err="1"/>
              <a:t>Giyim</a:t>
            </a:r>
            <a:r>
              <a:rPr lang="en-US" sz="1200" b="1" dirty="0"/>
              <a:t> Sanayi </a:t>
            </a:r>
            <a:r>
              <a:rPr lang="en-US" sz="1200" b="1" dirty="0" err="1"/>
              <a:t>ve</a:t>
            </a:r>
            <a:r>
              <a:rPr lang="en-US" sz="1200" b="1" dirty="0"/>
              <a:t> </a:t>
            </a:r>
            <a:r>
              <a:rPr lang="en-US" sz="1200" b="1" dirty="0" err="1"/>
              <a:t>Ticaret</a:t>
            </a:r>
            <a:r>
              <a:rPr lang="en-US" sz="1200" b="1" dirty="0"/>
              <a:t> A.Ş.</a:t>
            </a:r>
          </a:p>
          <a:p>
            <a:pPr algn="just"/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, 10/06/2025 </a:t>
            </a:r>
            <a:r>
              <a:rPr lang="en-US" sz="1200" dirty="0" err="1"/>
              <a:t>tarihli</a:t>
            </a:r>
            <a:r>
              <a:rPr lang="en-US" sz="1200" dirty="0"/>
              <a:t> </a:t>
            </a:r>
            <a:r>
              <a:rPr lang="en-US" sz="1200" dirty="0" err="1"/>
              <a:t>yönetim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başlatılan</a:t>
            </a:r>
            <a:r>
              <a:rPr lang="en-US" sz="1200" dirty="0"/>
              <a:t> pay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alım</a:t>
            </a:r>
            <a:r>
              <a:rPr lang="en-US" sz="1200" dirty="0"/>
              <a:t> </a:t>
            </a:r>
            <a:r>
              <a:rPr lang="en-US" sz="1200" dirty="0" err="1"/>
              <a:t>işlemleri</a:t>
            </a:r>
            <a:r>
              <a:rPr lang="en-US" sz="1200" dirty="0"/>
              <a:t> </a:t>
            </a:r>
            <a:r>
              <a:rPr lang="en-US" sz="1200" dirty="0" err="1"/>
              <a:t>kapsamında</a:t>
            </a:r>
            <a:r>
              <a:rPr lang="en-US" sz="1200" dirty="0"/>
              <a:t>, 20/10/2025 </a:t>
            </a:r>
            <a:r>
              <a:rPr lang="en-US" sz="1200" dirty="0" err="1"/>
              <a:t>tarihinde</a:t>
            </a:r>
            <a:r>
              <a:rPr lang="en-US" sz="1200" dirty="0"/>
              <a:t>; </a:t>
            </a:r>
            <a:r>
              <a:rPr lang="en-US" sz="1200" dirty="0" err="1"/>
              <a:t>Borsa</a:t>
            </a:r>
            <a:r>
              <a:rPr lang="en-US" sz="1200" dirty="0"/>
              <a:t> </a:t>
            </a:r>
            <a:r>
              <a:rPr lang="en-US" sz="1200" dirty="0" err="1"/>
              <a:t>İstanbul'da</a:t>
            </a:r>
            <a:r>
              <a:rPr lang="en-US" sz="1200" dirty="0"/>
              <a:t> pay </a:t>
            </a:r>
            <a:r>
              <a:rPr lang="en-US" sz="1200" dirty="0" err="1"/>
              <a:t>başına</a:t>
            </a:r>
            <a:r>
              <a:rPr lang="en-US" sz="1200" dirty="0"/>
              <a:t> 38,80 TL – 38,88 TL </a:t>
            </a:r>
            <a:r>
              <a:rPr lang="en-US" sz="1200" dirty="0" err="1"/>
              <a:t>fiyat</a:t>
            </a:r>
            <a:r>
              <a:rPr lang="en-US" sz="1200" dirty="0"/>
              <a:t> </a:t>
            </a:r>
            <a:r>
              <a:rPr lang="en-US" sz="1200" dirty="0" err="1"/>
              <a:t>aralığından</a:t>
            </a:r>
            <a:r>
              <a:rPr lang="en-US" sz="1200" dirty="0"/>
              <a:t> (</a:t>
            </a:r>
            <a:r>
              <a:rPr lang="en-US" sz="1200" dirty="0" err="1"/>
              <a:t>ortalama</a:t>
            </a:r>
            <a:r>
              <a:rPr lang="en-US" sz="1200" dirty="0"/>
              <a:t> 38,8325TL) </a:t>
            </a:r>
            <a:r>
              <a:rPr lang="en-US" sz="1200" dirty="0" err="1"/>
              <a:t>toplam</a:t>
            </a:r>
            <a:r>
              <a:rPr lang="en-US" sz="1200" dirty="0"/>
              <a:t> 210.491 TL nominal </a:t>
            </a:r>
            <a:r>
              <a:rPr lang="en-US" sz="1200" dirty="0" err="1"/>
              <a:t>değerli</a:t>
            </a:r>
            <a:r>
              <a:rPr lang="en-US" sz="1200" dirty="0"/>
              <a:t> MAVI B </a:t>
            </a:r>
            <a:r>
              <a:rPr lang="en-US" sz="1200" dirty="0" err="1"/>
              <a:t>Grubu</a:t>
            </a:r>
            <a:r>
              <a:rPr lang="en-US" sz="1200" dirty="0"/>
              <a:t> pay </a:t>
            </a:r>
            <a:r>
              <a:rPr lang="en-US" sz="1200" dirty="0" err="1"/>
              <a:t>senedi</a:t>
            </a:r>
            <a:r>
              <a:rPr lang="en-US" sz="1200" dirty="0"/>
              <a:t>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alınmıştır</a:t>
            </a:r>
            <a:r>
              <a:rPr lang="en-US" sz="1200" dirty="0"/>
              <a:t>. Bu </a:t>
            </a:r>
            <a:r>
              <a:rPr lang="en-US" sz="1200" dirty="0" err="1"/>
              <a:t>işlemle</a:t>
            </a:r>
            <a:r>
              <a:rPr lang="en-US" sz="1200" dirty="0"/>
              <a:t> </a:t>
            </a:r>
            <a:r>
              <a:rPr lang="en-US" sz="1200" dirty="0" err="1"/>
              <a:t>birlikte</a:t>
            </a:r>
            <a:r>
              <a:rPr lang="en-US" sz="1200" dirty="0"/>
              <a:t>, </a:t>
            </a:r>
            <a:r>
              <a:rPr lang="en-US" sz="1200" dirty="0" err="1"/>
              <a:t>bugüne</a:t>
            </a:r>
            <a:r>
              <a:rPr lang="en-US" sz="1200" dirty="0"/>
              <a:t> </a:t>
            </a:r>
            <a:r>
              <a:rPr lang="en-US" sz="1200" dirty="0" err="1"/>
              <a:t>kadar</a:t>
            </a:r>
            <a:r>
              <a:rPr lang="en-US" sz="1200" dirty="0"/>
              <a:t>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alınan</a:t>
            </a:r>
            <a:r>
              <a:rPr lang="en-US" sz="1200" dirty="0"/>
              <a:t> </a:t>
            </a:r>
            <a:r>
              <a:rPr lang="en-US" sz="1200" dirty="0" err="1"/>
              <a:t>toplam</a:t>
            </a:r>
            <a:r>
              <a:rPr lang="en-US" sz="1200" dirty="0"/>
              <a:t> B </a:t>
            </a:r>
            <a:r>
              <a:rPr lang="en-US" sz="1200" dirty="0" err="1"/>
              <a:t>grubu</a:t>
            </a:r>
            <a:r>
              <a:rPr lang="en-US" sz="1200" dirty="0"/>
              <a:t> pay </a:t>
            </a:r>
            <a:r>
              <a:rPr lang="en-US" sz="1200" dirty="0" err="1"/>
              <a:t>sayısı</a:t>
            </a:r>
            <a:r>
              <a:rPr lang="en-US" sz="1200" dirty="0"/>
              <a:t> 8.650.000 </a:t>
            </a:r>
            <a:r>
              <a:rPr lang="en-US" sz="1200" dirty="0" err="1"/>
              <a:t>adet</a:t>
            </a:r>
            <a:r>
              <a:rPr lang="en-US" sz="1200" dirty="0"/>
              <a:t> </a:t>
            </a:r>
            <a:r>
              <a:rPr lang="en-US" sz="1200" dirty="0" err="1"/>
              <a:t>olup</a:t>
            </a:r>
            <a:r>
              <a:rPr lang="en-US" sz="1200" dirty="0"/>
              <a:t>,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payların</a:t>
            </a:r>
            <a:r>
              <a:rPr lang="en-US" sz="1200" dirty="0"/>
              <a:t> </a:t>
            </a:r>
            <a:r>
              <a:rPr lang="en-US" sz="1200" dirty="0" err="1"/>
              <a:t>sermayeye</a:t>
            </a:r>
            <a:r>
              <a:rPr lang="en-US" sz="1200" dirty="0"/>
              <a:t> </a:t>
            </a:r>
            <a:r>
              <a:rPr lang="en-US" sz="1200" dirty="0" err="1"/>
              <a:t>oranı</a:t>
            </a:r>
            <a:r>
              <a:rPr lang="en-US" sz="1200" dirty="0"/>
              <a:t> </a:t>
            </a:r>
            <a:r>
              <a:rPr lang="en-US" sz="1200" dirty="0" err="1"/>
              <a:t>yaklaşık</a:t>
            </a:r>
            <a:r>
              <a:rPr lang="en-US" sz="1200" dirty="0"/>
              <a:t> %1,09'dur.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b="1" dirty="0"/>
              <a:t>TOASO </a:t>
            </a:r>
            <a:r>
              <a:rPr lang="en-US" sz="1200" b="1" dirty="0" err="1"/>
              <a:t>Tofaş</a:t>
            </a:r>
            <a:r>
              <a:rPr lang="en-US" sz="1200" b="1" dirty="0"/>
              <a:t> </a:t>
            </a:r>
            <a:r>
              <a:rPr lang="en-US" sz="1200" b="1" dirty="0" err="1"/>
              <a:t>Türk</a:t>
            </a:r>
            <a:r>
              <a:rPr lang="en-US" sz="1200" b="1" dirty="0"/>
              <a:t> </a:t>
            </a:r>
            <a:r>
              <a:rPr lang="en-US" sz="1200" b="1" dirty="0" err="1"/>
              <a:t>Otomobil</a:t>
            </a:r>
            <a:r>
              <a:rPr lang="en-US" sz="1200" b="1" dirty="0"/>
              <a:t> </a:t>
            </a:r>
            <a:r>
              <a:rPr lang="en-US" sz="1200" b="1" dirty="0" err="1"/>
              <a:t>Fabrikası</a:t>
            </a:r>
            <a:r>
              <a:rPr lang="en-US" sz="1200" b="1" dirty="0"/>
              <a:t> A.Ş.</a:t>
            </a:r>
          </a:p>
          <a:p>
            <a:pPr algn="just"/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Stellantis</a:t>
            </a:r>
            <a:r>
              <a:rPr lang="en-US" sz="1200" dirty="0"/>
              <a:t> Europe S.P.A. </a:t>
            </a:r>
            <a:r>
              <a:rPr lang="en-US" sz="1200" dirty="0" err="1"/>
              <a:t>arasında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) Tipo/</a:t>
            </a:r>
            <a:r>
              <a:rPr lang="en-US" sz="1200" dirty="0" err="1"/>
              <a:t>Egea</a:t>
            </a:r>
            <a:r>
              <a:rPr lang="en-US" sz="1200" dirty="0"/>
              <a:t> </a:t>
            </a:r>
            <a:r>
              <a:rPr lang="en-US" sz="1200" dirty="0" err="1"/>
              <a:t>modelinin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süresinin</a:t>
            </a:r>
            <a:r>
              <a:rPr lang="en-US" sz="1200" dirty="0"/>
              <a:t> </a:t>
            </a:r>
            <a:r>
              <a:rPr lang="en-US" sz="1200" dirty="0" err="1"/>
              <a:t>uzatılmasına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ii) K0 </a:t>
            </a:r>
            <a:r>
              <a:rPr lang="en-US" sz="1200" dirty="0" err="1"/>
              <a:t>modelinin</a:t>
            </a:r>
            <a:r>
              <a:rPr lang="en-US" sz="1200" dirty="0"/>
              <a:t> </a:t>
            </a:r>
            <a:r>
              <a:rPr lang="en-US" sz="1200" dirty="0" err="1"/>
              <a:t>Kuzey</a:t>
            </a:r>
            <a:r>
              <a:rPr lang="en-US" sz="1200" dirty="0"/>
              <a:t> Amerika </a:t>
            </a:r>
            <a:r>
              <a:rPr lang="en-US" sz="1200" dirty="0" err="1"/>
              <a:t>pazarına</a:t>
            </a:r>
            <a:r>
              <a:rPr lang="en-US" sz="1200" dirty="0"/>
              <a:t> </a:t>
            </a:r>
            <a:r>
              <a:rPr lang="en-US" sz="1200" dirty="0" err="1"/>
              <a:t>ihracına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sözleşmeler</a:t>
            </a:r>
            <a:r>
              <a:rPr lang="en-US" sz="1200" dirty="0"/>
              <a:t> </a:t>
            </a:r>
            <a:r>
              <a:rPr lang="en-US" sz="1200" dirty="0" err="1"/>
              <a:t>imzalanmıştır</a:t>
            </a:r>
            <a:r>
              <a:rPr lang="en-US" sz="1200" dirty="0"/>
              <a:t>.</a:t>
            </a:r>
          </a:p>
          <a:p>
            <a:pPr algn="just"/>
            <a:r>
              <a:rPr lang="en-US" sz="1200" dirty="0"/>
              <a:t>Tipo/</a:t>
            </a:r>
            <a:r>
              <a:rPr lang="en-US" sz="1200" dirty="0" err="1"/>
              <a:t>Egea</a:t>
            </a:r>
            <a:r>
              <a:rPr lang="en-US" sz="1200" dirty="0"/>
              <a:t> </a:t>
            </a:r>
            <a:r>
              <a:rPr lang="en-US" sz="1200" dirty="0" err="1"/>
              <a:t>Modeli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Süresi</a:t>
            </a:r>
            <a:r>
              <a:rPr lang="en-US" sz="1200" dirty="0"/>
              <a:t> </a:t>
            </a:r>
            <a:r>
              <a:rPr lang="en-US" sz="1200" dirty="0" err="1"/>
              <a:t>Uzatımı</a:t>
            </a:r>
            <a:r>
              <a:rPr lang="en-US" sz="1200" dirty="0"/>
              <a:t> </a:t>
            </a:r>
            <a:r>
              <a:rPr lang="en-US" sz="1200" dirty="0" err="1"/>
              <a:t>Amacıyla</a:t>
            </a:r>
            <a:r>
              <a:rPr lang="en-US" sz="1200" dirty="0"/>
              <a:t> </a:t>
            </a:r>
            <a:r>
              <a:rPr lang="en-US" sz="1200" dirty="0" err="1"/>
              <a:t>Sözleşmelerde</a:t>
            </a:r>
            <a:r>
              <a:rPr lang="en-US" sz="1200" dirty="0"/>
              <a:t> </a:t>
            </a:r>
            <a:r>
              <a:rPr lang="en-US" sz="1200" dirty="0" err="1"/>
              <a:t>Değişiklik</a:t>
            </a:r>
            <a:r>
              <a:rPr lang="en-US" sz="1200" dirty="0"/>
              <a:t> </a:t>
            </a:r>
            <a:r>
              <a:rPr lang="en-US" sz="1200" dirty="0" err="1"/>
              <a:t>Yapılması</a:t>
            </a:r>
            <a:endParaRPr lang="en-US" sz="1200" dirty="0"/>
          </a:p>
          <a:p>
            <a:pPr algn="just"/>
            <a:r>
              <a:rPr lang="en-US" sz="1200" dirty="0" err="1"/>
              <a:t>i</a:t>
            </a:r>
            <a:r>
              <a:rPr lang="en-US" sz="1200" dirty="0"/>
              <a:t>) </a:t>
            </a:r>
            <a:r>
              <a:rPr lang="en-US" sz="1200" dirty="0" err="1"/>
              <a:t>Bursa’da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fabrikamızda</a:t>
            </a:r>
            <a:r>
              <a:rPr lang="en-US" sz="1200" dirty="0"/>
              <a:t> </a:t>
            </a:r>
            <a:r>
              <a:rPr lang="en-US" sz="1200" dirty="0" err="1"/>
              <a:t>üretilen</a:t>
            </a:r>
            <a:r>
              <a:rPr lang="en-US" sz="1200" dirty="0"/>
              <a:t> Tipo/</a:t>
            </a:r>
            <a:r>
              <a:rPr lang="en-US" sz="1200" dirty="0" err="1"/>
              <a:t>Egea</a:t>
            </a:r>
            <a:r>
              <a:rPr lang="en-US" sz="1200" dirty="0"/>
              <a:t> </a:t>
            </a:r>
            <a:r>
              <a:rPr lang="en-US" sz="1200" dirty="0" err="1"/>
              <a:t>modelinin</a:t>
            </a:r>
            <a:r>
              <a:rPr lang="en-US" sz="1200" dirty="0"/>
              <a:t>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üretiminin</a:t>
            </a:r>
            <a:r>
              <a:rPr lang="en-US" sz="1200" dirty="0"/>
              <a:t> 30 </a:t>
            </a:r>
            <a:r>
              <a:rPr lang="en-US" sz="1200" dirty="0" err="1"/>
              <a:t>Haziran</a:t>
            </a:r>
            <a:r>
              <a:rPr lang="en-US" sz="1200" dirty="0"/>
              <a:t> 2026’ya </a:t>
            </a:r>
            <a:r>
              <a:rPr lang="en-US" sz="1200" dirty="0" err="1"/>
              <a:t>kadar</a:t>
            </a:r>
            <a:r>
              <a:rPr lang="en-US" sz="1200" dirty="0"/>
              <a:t> </a:t>
            </a:r>
            <a:r>
              <a:rPr lang="en-US" sz="1200" dirty="0" err="1"/>
              <a:t>uzatılması</a:t>
            </a:r>
            <a:r>
              <a:rPr lang="en-US" sz="1200" dirty="0"/>
              <a:t> </a:t>
            </a:r>
            <a:r>
              <a:rPr lang="en-US" sz="1200" dirty="0" err="1"/>
              <a:t>amacıyla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Sözleşmesinin</a:t>
            </a:r>
            <a:r>
              <a:rPr lang="en-US" sz="1200" dirty="0"/>
              <a:t> </a:t>
            </a:r>
            <a:r>
              <a:rPr lang="en-US" sz="1200" dirty="0" err="1"/>
              <a:t>tadili</a:t>
            </a:r>
            <a:r>
              <a:rPr lang="en-US" sz="1200" dirty="0"/>
              <a:t> </a:t>
            </a:r>
            <a:r>
              <a:rPr lang="en-US" sz="1200" dirty="0" err="1"/>
              <a:t>için</a:t>
            </a:r>
            <a:r>
              <a:rPr lang="en-US" sz="1200" dirty="0"/>
              <a:t> </a:t>
            </a:r>
            <a:r>
              <a:rPr lang="en-US" sz="1200" dirty="0" err="1"/>
              <a:t>Stellantis</a:t>
            </a:r>
            <a:r>
              <a:rPr lang="en-US" sz="1200" dirty="0"/>
              <a:t> Europe S.P.A.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mutabakata</a:t>
            </a:r>
            <a:r>
              <a:rPr lang="en-US" sz="1200" dirty="0"/>
              <a:t> </a:t>
            </a:r>
            <a:r>
              <a:rPr lang="en-US" sz="1200" dirty="0" err="1"/>
              <a:t>varılmıştır</a:t>
            </a:r>
            <a:r>
              <a:rPr lang="en-US" sz="1200" dirty="0"/>
              <a:t>.</a:t>
            </a:r>
          </a:p>
          <a:p>
            <a:pPr algn="just"/>
            <a:r>
              <a:rPr lang="en-US" sz="1200" dirty="0"/>
              <a:t>K0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Sözleşmesinde</a:t>
            </a:r>
            <a:r>
              <a:rPr lang="en-US" sz="1200" dirty="0"/>
              <a:t> </a:t>
            </a:r>
            <a:r>
              <a:rPr lang="en-US" sz="1200" dirty="0" err="1"/>
              <a:t>Değişiklik</a:t>
            </a:r>
            <a:r>
              <a:rPr lang="en-US" sz="1200" dirty="0"/>
              <a:t> </a:t>
            </a:r>
            <a:r>
              <a:rPr lang="en-US" sz="1200" dirty="0" err="1"/>
              <a:t>Yapılması</a:t>
            </a:r>
            <a:endParaRPr lang="en-US" sz="1200" dirty="0"/>
          </a:p>
          <a:p>
            <a:pPr algn="just"/>
            <a:r>
              <a:rPr lang="en-US" sz="1200" dirty="0" err="1"/>
              <a:t>i</a:t>
            </a:r>
            <a:r>
              <a:rPr lang="en-US" sz="1200" dirty="0"/>
              <a:t>) 4 </a:t>
            </a:r>
            <a:r>
              <a:rPr lang="en-US" sz="1200" dirty="0" err="1"/>
              <a:t>Kasım</a:t>
            </a:r>
            <a:r>
              <a:rPr lang="en-US" sz="1200" dirty="0"/>
              <a:t> 2024 </a:t>
            </a:r>
            <a:r>
              <a:rPr lang="en-US" sz="1200" dirty="0" err="1"/>
              <a:t>tarihli</a:t>
            </a:r>
            <a:r>
              <a:rPr lang="en-US" sz="1200" dirty="0"/>
              <a:t> </a:t>
            </a:r>
            <a:r>
              <a:rPr lang="en-US" sz="1200" dirty="0" err="1"/>
              <a:t>özel</a:t>
            </a:r>
            <a:r>
              <a:rPr lang="en-US" sz="1200" dirty="0"/>
              <a:t> durum </a:t>
            </a:r>
            <a:r>
              <a:rPr lang="en-US" sz="1200" dirty="0" err="1"/>
              <a:t>açıklamamızda</a:t>
            </a:r>
            <a:r>
              <a:rPr lang="en-US" sz="1200" dirty="0"/>
              <a:t> </a:t>
            </a:r>
            <a:r>
              <a:rPr lang="en-US" sz="1200" dirty="0" err="1"/>
              <a:t>kamuya</a:t>
            </a:r>
            <a:r>
              <a:rPr lang="en-US" sz="1200" dirty="0"/>
              <a:t> </a:t>
            </a:r>
            <a:r>
              <a:rPr lang="en-US" sz="1200" dirty="0" err="1"/>
              <a:t>duyurulduğu</a:t>
            </a:r>
            <a:r>
              <a:rPr lang="en-US" sz="1200" dirty="0"/>
              <a:t> </a:t>
            </a:r>
            <a:r>
              <a:rPr lang="en-US" sz="1200" dirty="0" err="1"/>
              <a:t>üzere</a:t>
            </a:r>
            <a:r>
              <a:rPr lang="en-US" sz="1200" dirty="0"/>
              <a:t> 2024-2032 </a:t>
            </a:r>
            <a:r>
              <a:rPr lang="en-US" sz="1200" dirty="0" err="1"/>
              <a:t>yılları</a:t>
            </a:r>
            <a:r>
              <a:rPr lang="en-US" sz="1200" dirty="0"/>
              <a:t> </a:t>
            </a:r>
            <a:r>
              <a:rPr lang="en-US" sz="1200" dirty="0" err="1"/>
              <a:t>arasında</a:t>
            </a:r>
            <a:r>
              <a:rPr lang="en-US" sz="1200" dirty="0"/>
              <a:t>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üretilecek</a:t>
            </a:r>
            <a:r>
              <a:rPr lang="en-US" sz="1200" dirty="0"/>
              <a:t> K0 </a:t>
            </a:r>
            <a:r>
              <a:rPr lang="en-US" sz="1200" dirty="0" err="1"/>
              <a:t>araç</a:t>
            </a:r>
            <a:r>
              <a:rPr lang="en-US" sz="1200" dirty="0"/>
              <a:t> </a:t>
            </a:r>
            <a:r>
              <a:rPr lang="en-US" sz="1200" dirty="0" err="1"/>
              <a:t>modelinin</a:t>
            </a:r>
            <a:r>
              <a:rPr lang="en-US" sz="1200" dirty="0"/>
              <a:t>, </a:t>
            </a:r>
            <a:r>
              <a:rPr lang="en-US" sz="1200" dirty="0" err="1"/>
              <a:t>Kuzey</a:t>
            </a:r>
            <a:r>
              <a:rPr lang="en-US" sz="1200" dirty="0"/>
              <a:t> Amerika </a:t>
            </a:r>
            <a:r>
              <a:rPr lang="en-US" sz="1200" dirty="0" err="1"/>
              <a:t>bölgesine</a:t>
            </a:r>
            <a:r>
              <a:rPr lang="en-US" sz="1200" dirty="0"/>
              <a:t> de </a:t>
            </a:r>
            <a:r>
              <a:rPr lang="en-US" sz="1200" dirty="0" err="1"/>
              <a:t>ihraç</a:t>
            </a:r>
            <a:r>
              <a:rPr lang="en-US" sz="1200" dirty="0"/>
              <a:t> </a:t>
            </a:r>
            <a:r>
              <a:rPr lang="en-US" sz="1200" dirty="0" err="1"/>
              <a:t>edilmesi</a:t>
            </a:r>
            <a:r>
              <a:rPr lang="en-US" sz="1200" dirty="0"/>
              <a:t> </a:t>
            </a:r>
            <a:r>
              <a:rPr lang="en-US" sz="1200" dirty="0" err="1"/>
              <a:t>konusunda</a:t>
            </a:r>
            <a:r>
              <a:rPr lang="en-US" sz="1200" dirty="0"/>
              <a:t> </a:t>
            </a:r>
            <a:r>
              <a:rPr lang="en-US" sz="1200" dirty="0" err="1"/>
              <a:t>Stellantis</a:t>
            </a:r>
            <a:r>
              <a:rPr lang="en-US" sz="1200" dirty="0"/>
              <a:t> Europe S.P.A.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mutabakata</a:t>
            </a:r>
            <a:r>
              <a:rPr lang="en-US" sz="1200" dirty="0"/>
              <a:t> </a:t>
            </a:r>
            <a:r>
              <a:rPr lang="en-US" sz="1200" dirty="0" err="1"/>
              <a:t>varılmıştır</a:t>
            </a:r>
            <a:r>
              <a:rPr lang="en-US" sz="1200" dirty="0"/>
              <a:t>. Bu </a:t>
            </a:r>
            <a:r>
              <a:rPr lang="en-US" sz="1200" dirty="0" err="1"/>
              <a:t>kapsamda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ömrü</a:t>
            </a:r>
            <a:r>
              <a:rPr lang="en-US" sz="1200" dirty="0"/>
              <a:t> </a:t>
            </a:r>
            <a:r>
              <a:rPr lang="en-US" sz="1200" dirty="0" err="1"/>
              <a:t>boyunca</a:t>
            </a:r>
            <a:r>
              <a:rPr lang="en-US" sz="1200" dirty="0"/>
              <a:t> </a:t>
            </a:r>
            <a:r>
              <a:rPr lang="en-US" sz="1200" dirty="0" err="1"/>
              <a:t>yaklaşık</a:t>
            </a:r>
            <a:r>
              <a:rPr lang="en-US" sz="1200" dirty="0"/>
              <a:t> 1 </a:t>
            </a:r>
            <a:r>
              <a:rPr lang="en-US" sz="1200" dirty="0" err="1"/>
              <a:t>milyon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hedeflenen</a:t>
            </a:r>
            <a:r>
              <a:rPr lang="en-US" sz="1200" dirty="0"/>
              <a:t> </a:t>
            </a:r>
            <a:r>
              <a:rPr lang="en-US" sz="1200" dirty="0" err="1"/>
              <a:t>toplam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adedinin</a:t>
            </a:r>
            <a:r>
              <a:rPr lang="en-US" sz="1200" dirty="0"/>
              <a:t> 230 bin </a:t>
            </a:r>
            <a:r>
              <a:rPr lang="en-US" sz="1200" dirty="0" err="1"/>
              <a:t>adetlik</a:t>
            </a:r>
            <a:r>
              <a:rPr lang="en-US" sz="1200" dirty="0"/>
              <a:t> </a:t>
            </a:r>
            <a:r>
              <a:rPr lang="en-US" sz="1200" dirty="0" err="1"/>
              <a:t>kısmının</a:t>
            </a:r>
            <a:r>
              <a:rPr lang="en-US" sz="1200" dirty="0"/>
              <a:t> </a:t>
            </a:r>
            <a:r>
              <a:rPr lang="en-US" sz="1200" dirty="0" err="1"/>
              <a:t>Kuzey</a:t>
            </a:r>
            <a:r>
              <a:rPr lang="en-US" sz="1200" dirty="0"/>
              <a:t> Amerika </a:t>
            </a:r>
            <a:r>
              <a:rPr lang="en-US" sz="1200" dirty="0" err="1"/>
              <a:t>bölgesine</a:t>
            </a:r>
            <a:r>
              <a:rPr lang="en-US" sz="1200" dirty="0"/>
              <a:t> </a:t>
            </a:r>
            <a:r>
              <a:rPr lang="en-US" sz="1200" dirty="0" err="1"/>
              <a:t>ihraç</a:t>
            </a:r>
            <a:r>
              <a:rPr lang="en-US" sz="1200" dirty="0"/>
              <a:t> </a:t>
            </a:r>
            <a:r>
              <a:rPr lang="en-US" sz="1200" dirty="0" err="1"/>
              <a:t>edilmesi</a:t>
            </a:r>
            <a:r>
              <a:rPr lang="en-US" sz="1200" dirty="0"/>
              <a:t> </a:t>
            </a:r>
            <a:r>
              <a:rPr lang="en-US" sz="1200" dirty="0" err="1"/>
              <a:t>öngörülmektedir</a:t>
            </a:r>
            <a:r>
              <a:rPr lang="en-US" sz="1200" dirty="0"/>
              <a:t>.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Kuzey</a:t>
            </a:r>
            <a:r>
              <a:rPr lang="en-US" sz="1200" dirty="0"/>
              <a:t> Amerika </a:t>
            </a:r>
            <a:r>
              <a:rPr lang="en-US" sz="1200" dirty="0" err="1"/>
              <a:t>pazarına</a:t>
            </a:r>
            <a:r>
              <a:rPr lang="en-US" sz="1200" dirty="0"/>
              <a:t> </a:t>
            </a:r>
            <a:r>
              <a:rPr lang="en-US" sz="1200" dirty="0" err="1"/>
              <a:t>uygun</a:t>
            </a:r>
            <a:r>
              <a:rPr lang="en-US" sz="1200" dirty="0"/>
              <a:t> </a:t>
            </a:r>
            <a:r>
              <a:rPr lang="en-US" sz="1200" dirty="0" err="1"/>
              <a:t>üretim</a:t>
            </a:r>
            <a:r>
              <a:rPr lang="en-US" sz="1200" dirty="0"/>
              <a:t> </a:t>
            </a:r>
            <a:r>
              <a:rPr lang="en-US" sz="1200" dirty="0" err="1"/>
              <a:t>yapılabilmesi</a:t>
            </a:r>
            <a:r>
              <a:rPr lang="en-US" sz="1200" dirty="0"/>
              <a:t> </a:t>
            </a:r>
            <a:r>
              <a:rPr lang="en-US" sz="1200" dirty="0" err="1"/>
              <a:t>için</a:t>
            </a:r>
            <a:r>
              <a:rPr lang="en-US" sz="1200" dirty="0"/>
              <a:t> </a:t>
            </a:r>
            <a:r>
              <a:rPr lang="en-US" sz="1200" dirty="0" err="1"/>
              <a:t>yönetim</a:t>
            </a:r>
            <a:r>
              <a:rPr lang="en-US" sz="1200" dirty="0"/>
              <a:t> </a:t>
            </a:r>
            <a:r>
              <a:rPr lang="en-US" sz="1200" dirty="0" err="1"/>
              <a:t>kurulumuz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K0 </a:t>
            </a:r>
            <a:r>
              <a:rPr lang="en-US" sz="1200" dirty="0" err="1"/>
              <a:t>modeline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toplam</a:t>
            </a:r>
            <a:r>
              <a:rPr lang="en-US" sz="1200" dirty="0"/>
              <a:t> </a:t>
            </a:r>
            <a:r>
              <a:rPr lang="en-US" sz="1200" dirty="0" err="1"/>
              <a:t>yatırım</a:t>
            </a:r>
            <a:r>
              <a:rPr lang="en-US" sz="1200" dirty="0"/>
              <a:t> </a:t>
            </a:r>
            <a:r>
              <a:rPr lang="en-US" sz="1200" dirty="0" err="1"/>
              <a:t>tutarının</a:t>
            </a:r>
            <a:r>
              <a:rPr lang="en-US" sz="1200" dirty="0"/>
              <a:t> 386 </a:t>
            </a:r>
            <a:r>
              <a:rPr lang="en-US" sz="1200" dirty="0" err="1"/>
              <a:t>milyon</a:t>
            </a:r>
            <a:r>
              <a:rPr lang="en-US" sz="1200" dirty="0"/>
              <a:t> Euro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revize</a:t>
            </a:r>
            <a:r>
              <a:rPr lang="en-US" sz="1200" dirty="0"/>
              <a:t> </a:t>
            </a:r>
            <a:r>
              <a:rPr lang="en-US" sz="1200" dirty="0" err="1"/>
              <a:t>edilmesine</a:t>
            </a:r>
            <a:r>
              <a:rPr lang="en-US" sz="1200" dirty="0"/>
              <a:t> </a:t>
            </a:r>
            <a:r>
              <a:rPr lang="en-US" sz="1200" dirty="0" err="1"/>
              <a:t>karar</a:t>
            </a:r>
            <a:r>
              <a:rPr lang="en-US" sz="1200" dirty="0"/>
              <a:t> </a:t>
            </a:r>
            <a:r>
              <a:rPr lang="en-US" sz="1200" dirty="0" err="1"/>
              <a:t>verilmiştir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b="1" dirty="0"/>
              <a:t>AHGAZ </a:t>
            </a:r>
            <a:r>
              <a:rPr lang="en-US" sz="1200" b="1" dirty="0" err="1"/>
              <a:t>Ahlatcı</a:t>
            </a:r>
            <a:r>
              <a:rPr lang="en-US" sz="1200" b="1" dirty="0"/>
              <a:t> </a:t>
            </a:r>
            <a:r>
              <a:rPr lang="en-US" sz="1200" b="1" dirty="0" err="1"/>
              <a:t>Doğal</a:t>
            </a:r>
            <a:r>
              <a:rPr lang="en-US" sz="1200" b="1" dirty="0"/>
              <a:t> Gaz </a:t>
            </a:r>
            <a:r>
              <a:rPr lang="en-US" sz="1200" b="1" dirty="0" err="1"/>
              <a:t>Dağıtım</a:t>
            </a:r>
            <a:r>
              <a:rPr lang="en-US" sz="1200" b="1" dirty="0"/>
              <a:t> </a:t>
            </a:r>
            <a:r>
              <a:rPr lang="en-US" sz="1200" b="1" dirty="0" err="1"/>
              <a:t>Enerji</a:t>
            </a:r>
            <a:r>
              <a:rPr lang="en-US" sz="1200" b="1" dirty="0"/>
              <a:t> </a:t>
            </a:r>
            <a:r>
              <a:rPr lang="en-US" sz="1200" b="1" dirty="0" err="1"/>
              <a:t>Ve</a:t>
            </a:r>
            <a:r>
              <a:rPr lang="en-US" sz="1200" b="1" dirty="0"/>
              <a:t> Yatırım A.Ş.</a:t>
            </a:r>
          </a:p>
          <a:p>
            <a:pPr algn="just"/>
            <a:r>
              <a:rPr lang="en-US" sz="1200" dirty="0" err="1"/>
              <a:t>Şirketimizin</a:t>
            </a:r>
            <a:r>
              <a:rPr lang="en-US" sz="1200" dirty="0"/>
              <a:t> 29.08.2025 </a:t>
            </a:r>
            <a:r>
              <a:rPr lang="en-US" sz="1200" dirty="0" err="1"/>
              <a:t>tarihli</a:t>
            </a:r>
            <a:r>
              <a:rPr lang="en-US" sz="1200" dirty="0"/>
              <a:t> pay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alım</a:t>
            </a:r>
            <a:r>
              <a:rPr lang="en-US" sz="1200" dirty="0"/>
              <a:t> </a:t>
            </a:r>
            <a:r>
              <a:rPr lang="en-US" sz="1200" dirty="0" err="1"/>
              <a:t>programına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Yönetim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</a:t>
            </a:r>
            <a:r>
              <a:rPr lang="en-US" sz="1200" dirty="0" err="1"/>
              <a:t>kapsamında</a:t>
            </a:r>
            <a:r>
              <a:rPr lang="en-US" sz="1200" dirty="0"/>
              <a:t>;</a:t>
            </a:r>
          </a:p>
          <a:p>
            <a:pPr algn="just"/>
            <a:r>
              <a:rPr lang="en-US" sz="1200" dirty="0"/>
              <a:t>20.10.2025 (</a:t>
            </a:r>
            <a:r>
              <a:rPr lang="en-US" sz="1200" dirty="0" err="1"/>
              <a:t>bugün</a:t>
            </a:r>
            <a:r>
              <a:rPr lang="en-US" sz="1200" dirty="0"/>
              <a:t>) </a:t>
            </a:r>
            <a:r>
              <a:rPr lang="en-US" sz="1200" dirty="0" err="1"/>
              <a:t>tarihinde</a:t>
            </a:r>
            <a:r>
              <a:rPr lang="en-US" sz="1200" dirty="0"/>
              <a:t> </a:t>
            </a:r>
            <a:r>
              <a:rPr lang="en-US" sz="1200" dirty="0" err="1"/>
              <a:t>Borsa</a:t>
            </a:r>
            <a:r>
              <a:rPr lang="en-US" sz="1200" dirty="0"/>
              <a:t> İstanbul A.Ş. </a:t>
            </a:r>
            <a:r>
              <a:rPr lang="en-US" sz="1200" dirty="0" err="1"/>
              <a:t>nezdinde</a:t>
            </a:r>
            <a:r>
              <a:rPr lang="en-US" sz="1200" dirty="0"/>
              <a:t> pay </a:t>
            </a:r>
            <a:r>
              <a:rPr lang="en-US" sz="1200" dirty="0" err="1"/>
              <a:t>başına</a:t>
            </a:r>
            <a:r>
              <a:rPr lang="en-US" sz="1200" dirty="0"/>
              <a:t> 24,76 TL – 24,90 TL </a:t>
            </a:r>
            <a:r>
              <a:rPr lang="en-US" sz="1200" dirty="0" err="1"/>
              <a:t>fiyat</a:t>
            </a:r>
            <a:r>
              <a:rPr lang="en-US" sz="1200" dirty="0"/>
              <a:t> </a:t>
            </a:r>
            <a:r>
              <a:rPr lang="en-US" sz="1200" dirty="0" err="1"/>
              <a:t>aralığından</a:t>
            </a:r>
            <a:r>
              <a:rPr lang="en-US" sz="1200" dirty="0"/>
              <a:t> (</a:t>
            </a:r>
            <a:r>
              <a:rPr lang="en-US" sz="1200" dirty="0" err="1"/>
              <a:t>ağırlıklı</a:t>
            </a:r>
            <a:r>
              <a:rPr lang="en-US" sz="1200" dirty="0"/>
              <a:t> </a:t>
            </a:r>
            <a:r>
              <a:rPr lang="en-US" sz="1200" dirty="0" err="1"/>
              <a:t>ortalama</a:t>
            </a:r>
            <a:r>
              <a:rPr lang="en-US" sz="1200" dirty="0"/>
              <a:t> 24,836 TL) </a:t>
            </a:r>
            <a:r>
              <a:rPr lang="en-US" sz="1200" dirty="0" err="1"/>
              <a:t>toplam</a:t>
            </a:r>
            <a:r>
              <a:rPr lang="en-US" sz="1200" dirty="0"/>
              <a:t> 50.000 </a:t>
            </a:r>
            <a:r>
              <a:rPr lang="en-US" sz="1200" dirty="0" err="1"/>
              <a:t>adet</a:t>
            </a:r>
            <a:r>
              <a:rPr lang="en-US" sz="1200" dirty="0"/>
              <a:t> pay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alınmıştır</a:t>
            </a:r>
            <a:r>
              <a:rPr lang="en-US" sz="1200" dirty="0"/>
              <a:t>. </a:t>
            </a:r>
            <a:r>
              <a:rPr lang="en-US" sz="1200" dirty="0" err="1"/>
              <a:t>Şirketimizin</a:t>
            </a:r>
            <a:r>
              <a:rPr lang="en-US" sz="1200" dirty="0"/>
              <a:t> 27.12.2023, 14.02.2025 </a:t>
            </a:r>
            <a:r>
              <a:rPr lang="en-US" sz="1200" dirty="0" err="1"/>
              <a:t>ve</a:t>
            </a:r>
            <a:r>
              <a:rPr lang="en-US" sz="1200" dirty="0"/>
              <a:t> 20.03.2025 </a:t>
            </a:r>
            <a:r>
              <a:rPr lang="en-US" sz="1200" dirty="0" err="1"/>
              <a:t>tarihli</a:t>
            </a:r>
            <a:r>
              <a:rPr lang="en-US" sz="1200" dirty="0"/>
              <a:t> </a:t>
            </a:r>
            <a:r>
              <a:rPr lang="en-US" sz="1200" dirty="0" err="1"/>
              <a:t>Yönetim</a:t>
            </a:r>
            <a:r>
              <a:rPr lang="en-US" sz="1200" dirty="0"/>
              <a:t> </a:t>
            </a:r>
            <a:r>
              <a:rPr lang="en-US" sz="1200" dirty="0" err="1"/>
              <a:t>Kurulu</a:t>
            </a:r>
            <a:r>
              <a:rPr lang="en-US" sz="1200" dirty="0"/>
              <a:t> </a:t>
            </a:r>
            <a:r>
              <a:rPr lang="en-US" sz="1200" dirty="0" err="1"/>
              <a:t>kararları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geri</a:t>
            </a:r>
            <a:r>
              <a:rPr lang="en-US" sz="1200" dirty="0"/>
              <a:t> </a:t>
            </a:r>
            <a:r>
              <a:rPr lang="en-US" sz="1200" dirty="0" err="1"/>
              <a:t>alınan</a:t>
            </a:r>
            <a:r>
              <a:rPr lang="en-US" sz="1200" dirty="0"/>
              <a:t> </a:t>
            </a:r>
            <a:r>
              <a:rPr lang="en-US" sz="1200" dirty="0" err="1"/>
              <a:t>paylarla</a:t>
            </a:r>
            <a:r>
              <a:rPr lang="en-US" sz="1200" dirty="0"/>
              <a:t> </a:t>
            </a:r>
            <a:r>
              <a:rPr lang="en-US" sz="1200" dirty="0" err="1"/>
              <a:t>birlikte</a:t>
            </a:r>
            <a:r>
              <a:rPr lang="en-US" sz="1200" dirty="0"/>
              <a:t> </a:t>
            </a:r>
            <a:r>
              <a:rPr lang="en-US" sz="1200" dirty="0" err="1"/>
              <a:t>sahip</a:t>
            </a:r>
            <a:r>
              <a:rPr lang="en-US" sz="1200" dirty="0"/>
              <a:t> </a:t>
            </a:r>
            <a:r>
              <a:rPr lang="en-US" sz="1200" dirty="0" err="1"/>
              <a:t>olduğu</a:t>
            </a:r>
            <a:r>
              <a:rPr lang="en-US" sz="1200" dirty="0"/>
              <a:t> AHGAZ </a:t>
            </a:r>
            <a:r>
              <a:rPr lang="en-US" sz="1200" dirty="0" err="1"/>
              <a:t>payları</a:t>
            </a:r>
            <a:r>
              <a:rPr lang="en-US" sz="1200" dirty="0"/>
              <a:t> </a:t>
            </a:r>
            <a:r>
              <a:rPr lang="en-US" sz="1200" dirty="0" err="1"/>
              <a:t>toplamı</a:t>
            </a:r>
            <a:r>
              <a:rPr lang="en-US" sz="1200" dirty="0"/>
              <a:t> 47.063.569 </a:t>
            </a:r>
            <a:r>
              <a:rPr lang="en-US" sz="1200" dirty="0" err="1"/>
              <a:t>adede</a:t>
            </a:r>
            <a:r>
              <a:rPr lang="en-US" sz="1200" dirty="0"/>
              <a:t> </a:t>
            </a:r>
            <a:r>
              <a:rPr lang="en-US" sz="1200" dirty="0" err="1"/>
              <a:t>ulaşmıştır</a:t>
            </a:r>
            <a:r>
              <a:rPr lang="en-US" sz="1200" dirty="0"/>
              <a:t>. (</a:t>
            </a:r>
            <a:r>
              <a:rPr lang="en-US" sz="1200" dirty="0" err="1"/>
              <a:t>Şirket</a:t>
            </a:r>
            <a:r>
              <a:rPr lang="en-US" sz="1200" dirty="0"/>
              <a:t> </a:t>
            </a:r>
            <a:r>
              <a:rPr lang="en-US" sz="1200" dirty="0" err="1"/>
              <a:t>sermayesine</a:t>
            </a:r>
            <a:r>
              <a:rPr lang="en-US" sz="1200" dirty="0"/>
              <a:t> </a:t>
            </a:r>
            <a:r>
              <a:rPr lang="en-US" sz="1200" dirty="0" err="1"/>
              <a:t>oranı</a:t>
            </a:r>
            <a:r>
              <a:rPr lang="en-US" sz="1200" dirty="0"/>
              <a:t> %1,8101)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59AC9D17-708E-4F33-A0F7-60D12998B6BF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21 Ekim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8719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074898"/>
            <a:ext cx="416987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Şirket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Haberleri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- KAP</a:t>
            </a:r>
            <a:endParaRPr lang="en-T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DDCEA-43E6-4E7F-A4A4-3A6C131B4B71}"/>
              </a:ext>
            </a:extLst>
          </p:cNvPr>
          <p:cNvSpPr txBox="1"/>
          <p:nvPr/>
        </p:nvSpPr>
        <p:spPr>
          <a:xfrm>
            <a:off x="364030" y="1244175"/>
            <a:ext cx="6336694" cy="32316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en-US" sz="1200" b="1" dirty="0"/>
          </a:p>
          <a:p>
            <a:pPr algn="just"/>
            <a:r>
              <a:rPr lang="en-US" sz="1200" b="1" dirty="0"/>
              <a:t>MIATK Mia </a:t>
            </a:r>
            <a:r>
              <a:rPr lang="en-US" sz="1200" b="1" dirty="0" err="1"/>
              <a:t>Teknoloji</a:t>
            </a:r>
            <a:r>
              <a:rPr lang="en-US" sz="1200" b="1" dirty="0"/>
              <a:t> A.Ş.</a:t>
            </a:r>
          </a:p>
          <a:p>
            <a:pPr algn="just"/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T.C. </a:t>
            </a:r>
            <a:r>
              <a:rPr lang="en-US" sz="1200" dirty="0" err="1"/>
              <a:t>İçişleri</a:t>
            </a:r>
            <a:r>
              <a:rPr lang="en-US" sz="1200" dirty="0"/>
              <a:t> </a:t>
            </a:r>
            <a:r>
              <a:rPr lang="en-US" sz="1200" dirty="0" err="1"/>
              <a:t>Bakanlığı</a:t>
            </a:r>
            <a:r>
              <a:rPr lang="en-US" sz="1200" dirty="0"/>
              <a:t> </a:t>
            </a:r>
            <a:r>
              <a:rPr lang="en-US" sz="1200" dirty="0" err="1"/>
              <a:t>Afet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Acil</a:t>
            </a:r>
            <a:r>
              <a:rPr lang="en-US" sz="1200" dirty="0"/>
              <a:t> Durum Yönetimi </a:t>
            </a:r>
            <a:r>
              <a:rPr lang="en-US" sz="1200" dirty="0" err="1"/>
              <a:t>Başkanlığı</a:t>
            </a:r>
            <a:r>
              <a:rPr lang="en-US" sz="1200" dirty="0"/>
              <a:t> (AFAD) </a:t>
            </a:r>
            <a:r>
              <a:rPr lang="en-US" sz="1200" dirty="0" err="1"/>
              <a:t>arasında</a:t>
            </a:r>
            <a:r>
              <a:rPr lang="en-US" sz="1200" dirty="0"/>
              <a:t> 21.10.2024 </a:t>
            </a:r>
            <a:r>
              <a:rPr lang="en-US" sz="1200" dirty="0" err="1"/>
              <a:t>tarihinde</a:t>
            </a:r>
            <a:r>
              <a:rPr lang="en-US" sz="1200" dirty="0"/>
              <a:t> </a:t>
            </a:r>
            <a:r>
              <a:rPr lang="en-US" sz="1200" dirty="0" err="1"/>
              <a:t>imzalanan</a:t>
            </a:r>
            <a:r>
              <a:rPr lang="en-US" sz="1200" dirty="0"/>
              <a:t> "</a:t>
            </a:r>
            <a:r>
              <a:rPr lang="en-US" sz="1200" dirty="0" err="1"/>
              <a:t>Bağış</a:t>
            </a:r>
            <a:r>
              <a:rPr lang="en-US" sz="1200" dirty="0"/>
              <a:t> </a:t>
            </a:r>
            <a:r>
              <a:rPr lang="en-US" sz="1200" dirty="0" err="1"/>
              <a:t>Yönetim</a:t>
            </a:r>
            <a:r>
              <a:rPr lang="en-US" sz="1200" dirty="0"/>
              <a:t> </a:t>
            </a:r>
            <a:r>
              <a:rPr lang="en-US" sz="1200" dirty="0" err="1"/>
              <a:t>Yazılımı</a:t>
            </a:r>
            <a:r>
              <a:rPr lang="en-US" sz="1200" dirty="0"/>
              <a:t> </a:t>
            </a:r>
            <a:r>
              <a:rPr lang="en-US" sz="1200" dirty="0" err="1"/>
              <a:t>Hizmet</a:t>
            </a:r>
            <a:r>
              <a:rPr lang="en-US" sz="1200" dirty="0"/>
              <a:t> </a:t>
            </a:r>
            <a:r>
              <a:rPr lang="en-US" sz="1200" dirty="0" err="1"/>
              <a:t>Alım</a:t>
            </a:r>
            <a:r>
              <a:rPr lang="en-US" sz="1200" dirty="0"/>
              <a:t> </a:t>
            </a:r>
            <a:r>
              <a:rPr lang="en-US" sz="1200" dirty="0" err="1"/>
              <a:t>İşi</a:t>
            </a:r>
            <a:r>
              <a:rPr lang="en-US" sz="1200" dirty="0"/>
              <a:t> </a:t>
            </a:r>
            <a:r>
              <a:rPr lang="en-US" sz="1200" dirty="0" err="1"/>
              <a:t>Sözleşmesi"nin</a:t>
            </a:r>
            <a:r>
              <a:rPr lang="en-US" sz="1200" dirty="0"/>
              <a:t>, "</a:t>
            </a:r>
            <a:r>
              <a:rPr lang="en-US" sz="1200" dirty="0" err="1"/>
              <a:t>sözleşme</a:t>
            </a:r>
            <a:r>
              <a:rPr lang="en-US" sz="1200" dirty="0"/>
              <a:t> </a:t>
            </a:r>
            <a:r>
              <a:rPr lang="en-US" sz="1200" dirty="0" err="1"/>
              <a:t>hükümlerine</a:t>
            </a:r>
            <a:r>
              <a:rPr lang="en-US" sz="1200" dirty="0"/>
              <a:t> </a:t>
            </a:r>
            <a:r>
              <a:rPr lang="en-US" sz="1200" dirty="0" err="1"/>
              <a:t>aykırılık</a:t>
            </a:r>
            <a:r>
              <a:rPr lang="en-US" sz="1200" dirty="0"/>
              <a:t>" </a:t>
            </a:r>
            <a:r>
              <a:rPr lang="en-US" sz="1200" dirty="0" err="1"/>
              <a:t>iddiası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feshedilmesine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akabinde</a:t>
            </a:r>
            <a:r>
              <a:rPr lang="en-US" sz="1200" dirty="0"/>
              <a:t> </a:t>
            </a:r>
            <a:r>
              <a:rPr lang="en-US" sz="1200" dirty="0" err="1"/>
              <a:t>Şirketimiz</a:t>
            </a:r>
            <a:r>
              <a:rPr lang="en-US" sz="1200" dirty="0"/>
              <a:t> </a:t>
            </a:r>
            <a:r>
              <a:rPr lang="en-US" sz="1200" dirty="0" err="1"/>
              <a:t>hakkında</a:t>
            </a:r>
            <a:r>
              <a:rPr lang="en-US" sz="1200" dirty="0"/>
              <a:t> 1 </a:t>
            </a:r>
            <a:r>
              <a:rPr lang="en-US" sz="1200" dirty="0" err="1"/>
              <a:t>yıl</a:t>
            </a:r>
            <a:r>
              <a:rPr lang="en-US" sz="1200" dirty="0"/>
              <a:t> </a:t>
            </a:r>
            <a:r>
              <a:rPr lang="en-US" sz="1200" dirty="0" err="1"/>
              <a:t>süreyle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ihalelerine</a:t>
            </a:r>
            <a:r>
              <a:rPr lang="en-US" sz="1200" dirty="0"/>
              <a:t> </a:t>
            </a:r>
            <a:r>
              <a:rPr lang="en-US" sz="1200" dirty="0" err="1"/>
              <a:t>katılmaktan</a:t>
            </a:r>
            <a:r>
              <a:rPr lang="en-US" sz="1200" dirty="0"/>
              <a:t> </a:t>
            </a:r>
            <a:r>
              <a:rPr lang="en-US" sz="1200" dirty="0" err="1"/>
              <a:t>yasaklama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</a:t>
            </a:r>
            <a:r>
              <a:rPr lang="en-US" sz="1200" dirty="0" err="1"/>
              <a:t>tesis</a:t>
            </a:r>
            <a:r>
              <a:rPr lang="en-US" sz="1200" dirty="0"/>
              <a:t> </a:t>
            </a:r>
            <a:r>
              <a:rPr lang="en-US" sz="1200" dirty="0" err="1"/>
              <a:t>edilmesine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21.04.2025 </a:t>
            </a:r>
            <a:r>
              <a:rPr lang="en-US" sz="1200" dirty="0" err="1"/>
              <a:t>ve</a:t>
            </a:r>
            <a:r>
              <a:rPr lang="en-US" sz="1200" dirty="0"/>
              <a:t> 08.05.2025 </a:t>
            </a:r>
            <a:r>
              <a:rPr lang="en-US" sz="1200" dirty="0" err="1"/>
              <a:t>tarihli</a:t>
            </a:r>
            <a:r>
              <a:rPr lang="en-US" sz="1200" dirty="0"/>
              <a:t> </a:t>
            </a:r>
            <a:r>
              <a:rPr lang="en-US" sz="1200" dirty="0" err="1"/>
              <a:t>özel</a:t>
            </a:r>
            <a:r>
              <a:rPr lang="en-US" sz="1200" dirty="0"/>
              <a:t> durum </a:t>
            </a:r>
            <a:r>
              <a:rPr lang="en-US" sz="1200" dirty="0" err="1"/>
              <a:t>açıklamalarımızda</a:t>
            </a:r>
            <a:r>
              <a:rPr lang="en-US" sz="1200" dirty="0"/>
              <a:t> </a:t>
            </a:r>
            <a:r>
              <a:rPr lang="en-US" sz="1200" dirty="0" err="1"/>
              <a:t>kamuoyuna</a:t>
            </a:r>
            <a:r>
              <a:rPr lang="en-US" sz="1200" dirty="0"/>
              <a:t> </a:t>
            </a:r>
            <a:r>
              <a:rPr lang="en-US" sz="1200" dirty="0" err="1"/>
              <a:t>bilgi</a:t>
            </a:r>
            <a:r>
              <a:rPr lang="en-US" sz="1200" dirty="0"/>
              <a:t> </a:t>
            </a:r>
            <a:r>
              <a:rPr lang="en-US" sz="1200" dirty="0" err="1"/>
              <a:t>verilmişti</a:t>
            </a:r>
            <a:r>
              <a:rPr lang="en-US" sz="1200" dirty="0"/>
              <a:t>. </a:t>
            </a:r>
            <a:r>
              <a:rPr lang="en-US" sz="1200" dirty="0" err="1"/>
              <a:t>Aynı</a:t>
            </a:r>
            <a:r>
              <a:rPr lang="en-US" sz="1200" dirty="0"/>
              <a:t> </a:t>
            </a:r>
            <a:r>
              <a:rPr lang="en-US" sz="1200" dirty="0" err="1"/>
              <a:t>iddialara</a:t>
            </a:r>
            <a:r>
              <a:rPr lang="en-US" sz="1200" dirty="0"/>
              <a:t> </a:t>
            </a:r>
            <a:r>
              <a:rPr lang="en-US" sz="1200" dirty="0" err="1"/>
              <a:t>dayalı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Şirket</a:t>
            </a:r>
            <a:r>
              <a:rPr lang="en-US" sz="1200" dirty="0"/>
              <a:t> </a:t>
            </a:r>
            <a:r>
              <a:rPr lang="en-US" sz="1200" dirty="0" err="1"/>
              <a:t>temsilcileri</a:t>
            </a:r>
            <a:r>
              <a:rPr lang="en-US" sz="1200" dirty="0"/>
              <a:t> </a:t>
            </a:r>
            <a:r>
              <a:rPr lang="en-US" sz="1200" dirty="0" err="1"/>
              <a:t>hakkında</a:t>
            </a:r>
            <a:r>
              <a:rPr lang="en-US" sz="1200" dirty="0"/>
              <a:t> </a:t>
            </a:r>
            <a:r>
              <a:rPr lang="en-US" sz="1200" dirty="0" err="1"/>
              <a:t>başlatılan</a:t>
            </a:r>
            <a:r>
              <a:rPr lang="en-US" sz="1200" dirty="0"/>
              <a:t> </a:t>
            </a:r>
            <a:r>
              <a:rPr lang="en-US" sz="1200" dirty="0" err="1"/>
              <a:t>ceza</a:t>
            </a:r>
            <a:r>
              <a:rPr lang="en-US" sz="1200" dirty="0"/>
              <a:t> </a:t>
            </a:r>
            <a:r>
              <a:rPr lang="en-US" sz="1200" dirty="0" err="1"/>
              <a:t>yargılaması</a:t>
            </a:r>
            <a:r>
              <a:rPr lang="en-US" sz="1200" dirty="0"/>
              <a:t>, Ankara </a:t>
            </a:r>
            <a:r>
              <a:rPr lang="en-US" sz="1200" dirty="0" err="1"/>
              <a:t>Asliye</a:t>
            </a:r>
            <a:r>
              <a:rPr lang="en-US" sz="1200" dirty="0"/>
              <a:t> </a:t>
            </a:r>
            <a:r>
              <a:rPr lang="en-US" sz="1200" dirty="0" err="1"/>
              <a:t>Ceza</a:t>
            </a:r>
            <a:r>
              <a:rPr lang="en-US" sz="1200" dirty="0"/>
              <a:t> </a:t>
            </a:r>
            <a:r>
              <a:rPr lang="en-US" sz="1200" dirty="0" err="1"/>
              <a:t>Mahkemesi'nin</a:t>
            </a:r>
            <a:r>
              <a:rPr lang="en-US" sz="1200" dirty="0"/>
              <a:t> 16.10.2025 </a:t>
            </a:r>
            <a:r>
              <a:rPr lang="en-US" sz="1200" dirty="0" err="1"/>
              <a:t>tarihli</a:t>
            </a:r>
            <a:r>
              <a:rPr lang="en-US" sz="1200" dirty="0"/>
              <a:t> </a:t>
            </a:r>
            <a:r>
              <a:rPr lang="en-US" sz="1200" dirty="0" err="1"/>
              <a:t>kararıyla</a:t>
            </a:r>
            <a:r>
              <a:rPr lang="en-US" sz="1200" dirty="0"/>
              <a:t> </a:t>
            </a:r>
            <a:r>
              <a:rPr lang="en-US" sz="1200" dirty="0" err="1"/>
              <a:t>beraatle</a:t>
            </a:r>
            <a:r>
              <a:rPr lang="en-US" sz="1200" dirty="0"/>
              <a:t> </a:t>
            </a:r>
            <a:r>
              <a:rPr lang="en-US" sz="1200" dirty="0" err="1"/>
              <a:t>sonuçlanmış</a:t>
            </a:r>
            <a:r>
              <a:rPr lang="en-US" sz="1200" dirty="0"/>
              <a:t> </a:t>
            </a:r>
            <a:r>
              <a:rPr lang="en-US" sz="1200" dirty="0" err="1"/>
              <a:t>olup</a:t>
            </a:r>
            <a:r>
              <a:rPr lang="en-US" sz="1200" dirty="0"/>
              <a:t>, </a:t>
            </a:r>
            <a:r>
              <a:rPr lang="en-US" sz="1200" dirty="0" err="1"/>
              <a:t>anılan</a:t>
            </a:r>
            <a:r>
              <a:rPr lang="en-US" sz="1200" dirty="0"/>
              <a:t> </a:t>
            </a:r>
            <a:r>
              <a:rPr lang="en-US" sz="1200" dirty="0" err="1"/>
              <a:t>beraat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20.10.2025 </a:t>
            </a:r>
            <a:r>
              <a:rPr lang="en-US" sz="1200" dirty="0" err="1"/>
              <a:t>tarihinde</a:t>
            </a:r>
            <a:r>
              <a:rPr lang="en-US" sz="1200" dirty="0"/>
              <a:t> </a:t>
            </a:r>
            <a:r>
              <a:rPr lang="en-US" sz="1200" dirty="0" err="1"/>
              <a:t>ilgililere</a:t>
            </a:r>
            <a:r>
              <a:rPr lang="en-US" sz="1200" dirty="0"/>
              <a:t> </a:t>
            </a:r>
            <a:r>
              <a:rPr lang="en-US" sz="1200" dirty="0" err="1"/>
              <a:t>tebliğ</a:t>
            </a:r>
            <a:r>
              <a:rPr lang="en-US" sz="1200" dirty="0"/>
              <a:t> </a:t>
            </a:r>
            <a:r>
              <a:rPr lang="en-US" sz="1200" dirty="0" err="1"/>
              <a:t>edilmiştir</a:t>
            </a:r>
            <a:r>
              <a:rPr lang="en-US" sz="1200" dirty="0"/>
              <a:t>. Bu </a:t>
            </a:r>
            <a:r>
              <a:rPr lang="en-US" sz="1200" dirty="0" err="1"/>
              <a:t>karar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, </a:t>
            </a:r>
            <a:r>
              <a:rPr lang="en-US" sz="1200" dirty="0" err="1"/>
              <a:t>sözleşme</a:t>
            </a:r>
            <a:r>
              <a:rPr lang="en-US" sz="1200" dirty="0"/>
              <a:t> </a:t>
            </a:r>
            <a:r>
              <a:rPr lang="en-US" sz="1200" dirty="0" err="1"/>
              <a:t>feshine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yasaklılık</a:t>
            </a:r>
            <a:r>
              <a:rPr lang="en-US" sz="1200" dirty="0"/>
              <a:t> </a:t>
            </a:r>
            <a:r>
              <a:rPr lang="en-US" sz="1200" dirty="0" err="1"/>
              <a:t>kararına</a:t>
            </a:r>
            <a:r>
              <a:rPr lang="en-US" sz="1200" dirty="0"/>
              <a:t> </a:t>
            </a:r>
            <a:r>
              <a:rPr lang="en-US" sz="1200" dirty="0" err="1"/>
              <a:t>dayanak</a:t>
            </a:r>
            <a:r>
              <a:rPr lang="en-US" sz="1200" dirty="0"/>
              <a:t> </a:t>
            </a:r>
            <a:r>
              <a:rPr lang="en-US" sz="1200" dirty="0" err="1"/>
              <a:t>teşkil</a:t>
            </a:r>
            <a:r>
              <a:rPr lang="en-US" sz="1200" dirty="0"/>
              <a:t> </a:t>
            </a:r>
            <a:r>
              <a:rPr lang="en-US" sz="1200" dirty="0" err="1"/>
              <a:t>eden</a:t>
            </a:r>
            <a:r>
              <a:rPr lang="en-US" sz="1200" dirty="0"/>
              <a:t> ‘</a:t>
            </a:r>
            <a:r>
              <a:rPr lang="en-US" sz="1200" dirty="0" err="1"/>
              <a:t>kişisel</a:t>
            </a:r>
            <a:r>
              <a:rPr lang="en-US" sz="1200" dirty="0"/>
              <a:t> </a:t>
            </a:r>
            <a:r>
              <a:rPr lang="en-US" sz="1200" dirty="0" err="1"/>
              <a:t>verilerin</a:t>
            </a:r>
            <a:r>
              <a:rPr lang="en-US" sz="1200" dirty="0"/>
              <a:t> </a:t>
            </a:r>
            <a:r>
              <a:rPr lang="en-US" sz="1200" dirty="0" err="1"/>
              <a:t>hukuka</a:t>
            </a:r>
            <a:r>
              <a:rPr lang="en-US" sz="1200" dirty="0"/>
              <a:t> </a:t>
            </a:r>
            <a:r>
              <a:rPr lang="en-US" sz="1200" dirty="0" err="1"/>
              <a:t>aykırı</a:t>
            </a:r>
            <a:r>
              <a:rPr lang="en-US" sz="1200" dirty="0"/>
              <a:t> </a:t>
            </a:r>
            <a:r>
              <a:rPr lang="en-US" sz="1200" dirty="0" err="1"/>
              <a:t>şekilde</a:t>
            </a:r>
            <a:r>
              <a:rPr lang="en-US" sz="1200" dirty="0"/>
              <a:t> </a:t>
            </a:r>
            <a:r>
              <a:rPr lang="en-US" sz="1200" dirty="0" err="1"/>
              <a:t>ele</a:t>
            </a:r>
            <a:r>
              <a:rPr lang="en-US" sz="1200" dirty="0"/>
              <a:t> </a:t>
            </a:r>
            <a:r>
              <a:rPr lang="en-US" sz="1200" dirty="0" err="1"/>
              <a:t>geçirilmesi</a:t>
            </a:r>
            <a:r>
              <a:rPr lang="en-US" sz="1200" dirty="0"/>
              <a:t> 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yayılması</a:t>
            </a:r>
            <a:r>
              <a:rPr lang="en-US" sz="1200" dirty="0"/>
              <a:t>' </a:t>
            </a:r>
            <a:r>
              <a:rPr lang="en-US" sz="1200" dirty="0" err="1"/>
              <a:t>iddiasına</a:t>
            </a:r>
            <a:r>
              <a:rPr lang="en-US" sz="1200" dirty="0"/>
              <a:t> </a:t>
            </a:r>
            <a:r>
              <a:rPr lang="en-US" sz="1200" dirty="0" err="1"/>
              <a:t>ilişkin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her </a:t>
            </a:r>
            <a:r>
              <a:rPr lang="en-US" sz="1200" dirty="0" err="1"/>
              <a:t>türlü</a:t>
            </a:r>
            <a:r>
              <a:rPr lang="en-US" sz="1200" dirty="0"/>
              <a:t> </a:t>
            </a:r>
            <a:r>
              <a:rPr lang="en-US" sz="1200" dirty="0" err="1"/>
              <a:t>kuşkudan</a:t>
            </a:r>
            <a:r>
              <a:rPr lang="en-US" sz="1200" dirty="0"/>
              <a:t> </a:t>
            </a:r>
            <a:r>
              <a:rPr lang="en-US" sz="1200" dirty="0" err="1"/>
              <a:t>uzak</a:t>
            </a:r>
            <a:r>
              <a:rPr lang="en-US" sz="1200" dirty="0"/>
              <a:t>, </a:t>
            </a:r>
            <a:r>
              <a:rPr lang="en-US" sz="1200" dirty="0" err="1"/>
              <a:t>kesin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inandırıcı</a:t>
            </a:r>
            <a:r>
              <a:rPr lang="en-US" sz="1200" dirty="0"/>
              <a:t> </a:t>
            </a:r>
            <a:r>
              <a:rPr lang="en-US" sz="1200" dirty="0" err="1"/>
              <a:t>delilin</a:t>
            </a:r>
            <a:r>
              <a:rPr lang="en-US" sz="1200" dirty="0"/>
              <a:t> </a:t>
            </a:r>
            <a:r>
              <a:rPr lang="en-US" sz="1200" dirty="0" err="1"/>
              <a:t>bulunmadığı</a:t>
            </a:r>
            <a:r>
              <a:rPr lang="en-US" sz="1200" dirty="0"/>
              <a:t> </a:t>
            </a:r>
            <a:r>
              <a:rPr lang="en-US" sz="1200" dirty="0" err="1"/>
              <a:t>tespit</a:t>
            </a:r>
            <a:r>
              <a:rPr lang="en-US" sz="1200" dirty="0"/>
              <a:t> </a:t>
            </a:r>
            <a:r>
              <a:rPr lang="en-US" sz="1200" dirty="0" err="1"/>
              <a:t>edilmiş</a:t>
            </a:r>
            <a:r>
              <a:rPr lang="en-US" sz="1200" dirty="0"/>
              <a:t>; </a:t>
            </a:r>
            <a:r>
              <a:rPr lang="en-US" sz="1200" dirty="0" err="1"/>
              <a:t>iddiaların</a:t>
            </a:r>
            <a:r>
              <a:rPr lang="en-US" sz="1200" dirty="0"/>
              <a:t> </a:t>
            </a:r>
            <a:r>
              <a:rPr lang="en-US" sz="1200" dirty="0" err="1"/>
              <a:t>gerçeği</a:t>
            </a:r>
            <a:r>
              <a:rPr lang="en-US" sz="1200" dirty="0"/>
              <a:t> </a:t>
            </a:r>
            <a:r>
              <a:rPr lang="en-US" sz="1200" dirty="0" err="1"/>
              <a:t>yansıtmadığı</a:t>
            </a:r>
            <a:r>
              <a:rPr lang="en-US" sz="1200" dirty="0"/>
              <a:t> </a:t>
            </a:r>
            <a:r>
              <a:rPr lang="en-US" sz="1200" dirty="0" err="1"/>
              <a:t>açıkça</a:t>
            </a:r>
            <a:r>
              <a:rPr lang="en-US" sz="1200" dirty="0"/>
              <a:t> </a:t>
            </a:r>
            <a:r>
              <a:rPr lang="en-US" sz="1200" dirty="0" err="1"/>
              <a:t>ortaya</a:t>
            </a:r>
            <a:r>
              <a:rPr lang="en-US" sz="1200" dirty="0"/>
              <a:t> </a:t>
            </a:r>
            <a:r>
              <a:rPr lang="en-US" sz="1200" dirty="0" err="1"/>
              <a:t>konulmuştur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2CF4CA86-7B6B-4838-8057-8AF730156D8F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21 </a:t>
            </a:r>
            <a:r>
              <a:rPr lang="en-US" sz="1000" b="0" dirty="0" err="1">
                <a:latin typeface="+mn-lt"/>
              </a:rPr>
              <a:t>Ekim</a:t>
            </a:r>
            <a:r>
              <a:rPr lang="en-US" sz="1000" b="0" dirty="0">
                <a:latin typeface="+mn-lt"/>
              </a:rPr>
              <a:t>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965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105675"/>
            <a:ext cx="416987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Ekonomik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Takvim</a:t>
            </a:r>
            <a:endParaRPr lang="en-T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DDCEA-43E6-4E7F-A4A4-3A6C131B4B71}"/>
              </a:ext>
            </a:extLst>
          </p:cNvPr>
          <p:cNvSpPr txBox="1"/>
          <p:nvPr/>
        </p:nvSpPr>
        <p:spPr>
          <a:xfrm>
            <a:off x="364030" y="3136999"/>
            <a:ext cx="633669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1200" b="1" dirty="0"/>
              <a:t> 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CFC5D2A1-7FD0-4CD3-B545-40DB9EA899BA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21 Ekim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A1F843-AC3D-4E26-80EF-AE95FAA7E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76" y="1382674"/>
            <a:ext cx="6493970" cy="247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17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GÜNLÜK BÜLTEN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8BDE7-C555-4091-9559-07040AC133F9}"/>
              </a:ext>
            </a:extLst>
          </p:cNvPr>
          <p:cNvSpPr txBox="1"/>
          <p:nvPr/>
        </p:nvSpPr>
        <p:spPr>
          <a:xfrm>
            <a:off x="364030" y="1105675"/>
            <a:ext cx="416987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Yasal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Çekinceler</a:t>
            </a:r>
            <a:endParaRPr lang="en-T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DDCEA-43E6-4E7F-A4A4-3A6C131B4B71}"/>
              </a:ext>
            </a:extLst>
          </p:cNvPr>
          <p:cNvSpPr txBox="1"/>
          <p:nvPr/>
        </p:nvSpPr>
        <p:spPr>
          <a:xfrm>
            <a:off x="364030" y="1659672"/>
            <a:ext cx="6336694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1200" b="1" dirty="0" err="1"/>
              <a:t>Sermaye</a:t>
            </a:r>
            <a:r>
              <a:rPr lang="en-US" sz="1200" b="1" dirty="0"/>
              <a:t> </a:t>
            </a:r>
            <a:r>
              <a:rPr lang="en-US" sz="1200" b="1" dirty="0" err="1"/>
              <a:t>Piyasası</a:t>
            </a:r>
            <a:r>
              <a:rPr lang="en-US" sz="1200" b="1" dirty="0"/>
              <a:t> </a:t>
            </a:r>
            <a:r>
              <a:rPr lang="en-US" sz="1200" b="1" dirty="0" err="1"/>
              <a:t>Kurulu’nun</a:t>
            </a:r>
            <a:r>
              <a:rPr lang="en-US" sz="1200" b="1" dirty="0"/>
              <a:t> Yatırım </a:t>
            </a:r>
            <a:r>
              <a:rPr lang="en-US" sz="1200" b="1" dirty="0" err="1"/>
              <a:t>Hizmetleri</a:t>
            </a:r>
            <a:r>
              <a:rPr lang="en-US" sz="1200" b="1" dirty="0"/>
              <a:t> </a:t>
            </a:r>
            <a:r>
              <a:rPr lang="en-US" sz="1200" b="1" dirty="0" err="1"/>
              <a:t>ve</a:t>
            </a:r>
            <a:r>
              <a:rPr lang="en-US" sz="1200" b="1" dirty="0"/>
              <a:t> </a:t>
            </a:r>
            <a:r>
              <a:rPr lang="en-US" sz="1200" b="1" dirty="0" err="1"/>
              <a:t>Faaliyetleri</a:t>
            </a:r>
            <a:r>
              <a:rPr lang="en-US" sz="1200" b="1" dirty="0"/>
              <a:t> </a:t>
            </a:r>
            <a:r>
              <a:rPr lang="en-US" sz="1200" b="1" dirty="0" err="1"/>
              <a:t>ile</a:t>
            </a:r>
            <a:r>
              <a:rPr lang="en-US" sz="1200" b="1" dirty="0"/>
              <a:t> Yan </a:t>
            </a:r>
            <a:r>
              <a:rPr lang="en-US" sz="1200" b="1" dirty="0" err="1"/>
              <a:t>Hizmetlere</a:t>
            </a:r>
            <a:r>
              <a:rPr lang="en-US" sz="1200" b="1" dirty="0"/>
              <a:t> </a:t>
            </a:r>
            <a:r>
              <a:rPr lang="en-US" sz="1200" b="1" dirty="0" err="1"/>
              <a:t>İlişkin</a:t>
            </a:r>
            <a:r>
              <a:rPr lang="en-US" sz="1200" b="1" dirty="0"/>
              <a:t> </a:t>
            </a:r>
            <a:r>
              <a:rPr lang="en-US" sz="1200" b="1" dirty="0" err="1"/>
              <a:t>Esaslar</a:t>
            </a:r>
            <a:r>
              <a:rPr lang="en-US" sz="1200" b="1" dirty="0"/>
              <a:t> </a:t>
            </a:r>
            <a:r>
              <a:rPr lang="en-US" sz="1200" b="1" dirty="0" err="1"/>
              <a:t>Hakkında</a:t>
            </a:r>
            <a:r>
              <a:rPr lang="en-US" sz="1200" b="1" dirty="0"/>
              <a:t> </a:t>
            </a:r>
            <a:r>
              <a:rPr lang="en-US" sz="1200" b="1" dirty="0" err="1"/>
              <a:t>Tebliğ’i</a:t>
            </a:r>
            <a:r>
              <a:rPr lang="en-US" sz="1200" b="1" dirty="0"/>
              <a:t> </a:t>
            </a:r>
            <a:r>
              <a:rPr lang="en-US" sz="1200" b="1" dirty="0" err="1"/>
              <a:t>Uyarınca</a:t>
            </a:r>
            <a:r>
              <a:rPr lang="en-US" sz="1200" b="1" dirty="0"/>
              <a:t> </a:t>
            </a:r>
            <a:r>
              <a:rPr lang="en-US" sz="1200" b="1" dirty="0" err="1"/>
              <a:t>Yayımlanan</a:t>
            </a:r>
            <a:r>
              <a:rPr lang="en-US" sz="1200" b="1" dirty="0"/>
              <a:t> </a:t>
            </a:r>
            <a:r>
              <a:rPr lang="en-US" sz="1200" b="1" dirty="0" err="1"/>
              <a:t>Uyarı</a:t>
            </a:r>
            <a:r>
              <a:rPr lang="en-US" sz="1200" b="1" dirty="0"/>
              <a:t> </a:t>
            </a:r>
            <a:r>
              <a:rPr lang="en-US" sz="1200" b="1" dirty="0" err="1"/>
              <a:t>Notu</a:t>
            </a:r>
            <a:endParaRPr lang="en-US" sz="1200" b="1" dirty="0"/>
          </a:p>
          <a:p>
            <a:pPr algn="just"/>
            <a:endParaRPr lang="en-US" sz="1200" b="1" dirty="0"/>
          </a:p>
          <a:p>
            <a:pPr algn="just"/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yatırım</a:t>
            </a:r>
            <a:r>
              <a:rPr lang="en-US" sz="1200" dirty="0"/>
              <a:t> </a:t>
            </a:r>
            <a:r>
              <a:rPr lang="en-US" sz="1200" dirty="0" err="1"/>
              <a:t>bilgi</a:t>
            </a:r>
            <a:r>
              <a:rPr lang="en-US" sz="1200" dirty="0"/>
              <a:t>, </a:t>
            </a:r>
            <a:r>
              <a:rPr lang="en-US" sz="1200" dirty="0" err="1"/>
              <a:t>yorum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tavsiyeleri</a:t>
            </a:r>
            <a:r>
              <a:rPr lang="en-US" sz="1200" dirty="0"/>
              <a:t> </a:t>
            </a:r>
            <a:r>
              <a:rPr lang="en-US" sz="1200" dirty="0" err="1"/>
              <a:t>yatırım</a:t>
            </a:r>
            <a:r>
              <a:rPr lang="en-US" sz="1200" dirty="0"/>
              <a:t> </a:t>
            </a:r>
            <a:r>
              <a:rPr lang="en-US" sz="1200" dirty="0" err="1"/>
              <a:t>danışmanlığı</a:t>
            </a:r>
            <a:r>
              <a:rPr lang="en-US" sz="1200" dirty="0"/>
              <a:t> </a:t>
            </a:r>
            <a:r>
              <a:rPr lang="en-US" sz="1200" dirty="0" err="1"/>
              <a:t>kapsamında</a:t>
            </a:r>
            <a:r>
              <a:rPr lang="en-US" sz="1200" dirty="0"/>
              <a:t> </a:t>
            </a:r>
            <a:r>
              <a:rPr lang="en-US" sz="1200" dirty="0" err="1"/>
              <a:t>değildir</a:t>
            </a:r>
            <a:r>
              <a:rPr lang="en-US" sz="1200" dirty="0"/>
              <a:t>. Yatırım </a:t>
            </a:r>
            <a:r>
              <a:rPr lang="en-US" sz="1200" dirty="0" err="1"/>
              <a:t>danışmanlığı</a:t>
            </a:r>
            <a:r>
              <a:rPr lang="en-US" sz="1200" dirty="0"/>
              <a:t> </a:t>
            </a:r>
            <a:r>
              <a:rPr lang="en-US" sz="1200" dirty="0" err="1"/>
              <a:t>hizmeti</a:t>
            </a:r>
            <a:r>
              <a:rPr lang="en-US" sz="1200" dirty="0"/>
              <a:t>, </a:t>
            </a:r>
            <a:r>
              <a:rPr lang="en-US" sz="1200" dirty="0" err="1"/>
              <a:t>yetkili</a:t>
            </a:r>
            <a:r>
              <a:rPr lang="en-US" sz="1200" dirty="0"/>
              <a:t> </a:t>
            </a:r>
            <a:r>
              <a:rPr lang="en-US" sz="1200" dirty="0" err="1"/>
              <a:t>kuruluşlar</a:t>
            </a:r>
            <a:r>
              <a:rPr lang="en-US" sz="1200" dirty="0"/>
              <a:t>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kişilerin</a:t>
            </a:r>
            <a:r>
              <a:rPr lang="en-US" sz="1200" dirty="0"/>
              <a:t> risk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getiri</a:t>
            </a:r>
            <a:r>
              <a:rPr lang="en-US" sz="1200" dirty="0"/>
              <a:t> </a:t>
            </a:r>
            <a:r>
              <a:rPr lang="en-US" sz="1200" dirty="0" err="1"/>
              <a:t>tercihleri</a:t>
            </a:r>
            <a:r>
              <a:rPr lang="en-US" sz="1200" dirty="0"/>
              <a:t> </a:t>
            </a:r>
            <a:r>
              <a:rPr lang="en-US" sz="1200" dirty="0" err="1"/>
              <a:t>dikkate</a:t>
            </a:r>
            <a:r>
              <a:rPr lang="en-US" sz="1200" dirty="0"/>
              <a:t> </a:t>
            </a:r>
            <a:r>
              <a:rPr lang="en-US" sz="1200" dirty="0" err="1"/>
              <a:t>alınarak</a:t>
            </a:r>
            <a:r>
              <a:rPr lang="en-US" sz="1200" dirty="0"/>
              <a:t> </a:t>
            </a:r>
            <a:r>
              <a:rPr lang="en-US" sz="1200" dirty="0" err="1"/>
              <a:t>kişiye</a:t>
            </a:r>
            <a:r>
              <a:rPr lang="en-US" sz="1200" dirty="0"/>
              <a:t> </a:t>
            </a:r>
            <a:r>
              <a:rPr lang="en-US" sz="1200" dirty="0" err="1"/>
              <a:t>özel</a:t>
            </a:r>
            <a:r>
              <a:rPr lang="en-US" sz="1200" dirty="0"/>
              <a:t> </a:t>
            </a:r>
            <a:r>
              <a:rPr lang="en-US" sz="1200" dirty="0" err="1"/>
              <a:t>sunulmaktadır</a:t>
            </a:r>
            <a:r>
              <a:rPr lang="en-US" sz="1200" dirty="0"/>
              <a:t>. </a:t>
            </a:r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yorum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tavsiyeler</a:t>
            </a:r>
            <a:r>
              <a:rPr lang="en-US" sz="1200" dirty="0"/>
              <a:t> </a:t>
            </a:r>
            <a:r>
              <a:rPr lang="en-US" sz="1200" dirty="0" err="1"/>
              <a:t>ise</a:t>
            </a:r>
            <a:r>
              <a:rPr lang="en-US" sz="1200" dirty="0"/>
              <a:t> </a:t>
            </a:r>
            <a:r>
              <a:rPr lang="en-US" sz="1200" dirty="0" err="1"/>
              <a:t>genel</a:t>
            </a:r>
            <a:r>
              <a:rPr lang="en-US" sz="1200" dirty="0"/>
              <a:t> </a:t>
            </a:r>
            <a:r>
              <a:rPr lang="en-US" sz="1200" dirty="0" err="1"/>
              <a:t>niteliktedir</a:t>
            </a:r>
            <a:r>
              <a:rPr lang="en-US" sz="1200" dirty="0"/>
              <a:t>. Bu </a:t>
            </a:r>
            <a:r>
              <a:rPr lang="en-US" sz="1200" dirty="0" err="1"/>
              <a:t>tavsiyeler</a:t>
            </a:r>
            <a:r>
              <a:rPr lang="en-US" sz="1200" dirty="0"/>
              <a:t> </a:t>
            </a:r>
            <a:r>
              <a:rPr lang="en-US" sz="1200" dirty="0" err="1"/>
              <a:t>mali</a:t>
            </a:r>
            <a:r>
              <a:rPr lang="en-US" sz="1200" dirty="0"/>
              <a:t> </a:t>
            </a:r>
            <a:r>
              <a:rPr lang="en-US" sz="1200" dirty="0" err="1"/>
              <a:t>durumunuz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risk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getiri</a:t>
            </a:r>
            <a:r>
              <a:rPr lang="en-US" sz="1200" dirty="0"/>
              <a:t> </a:t>
            </a:r>
            <a:r>
              <a:rPr lang="en-US" sz="1200" dirty="0" err="1"/>
              <a:t>tercihlerinize</a:t>
            </a:r>
            <a:r>
              <a:rPr lang="en-US" sz="1200" dirty="0"/>
              <a:t> </a:t>
            </a:r>
            <a:r>
              <a:rPr lang="en-US" sz="1200" dirty="0" err="1"/>
              <a:t>uygun</a:t>
            </a:r>
            <a:r>
              <a:rPr lang="en-US" sz="1200" dirty="0"/>
              <a:t> </a:t>
            </a:r>
            <a:r>
              <a:rPr lang="en-US" sz="1200" dirty="0" err="1"/>
              <a:t>olmayabilir</a:t>
            </a:r>
            <a:r>
              <a:rPr lang="en-US" sz="1200" dirty="0"/>
              <a:t>. Bu </a:t>
            </a:r>
            <a:r>
              <a:rPr lang="en-US" sz="1200" dirty="0" err="1"/>
              <a:t>nedenle</a:t>
            </a:r>
            <a:r>
              <a:rPr lang="en-US" sz="1200" dirty="0"/>
              <a:t>, </a:t>
            </a:r>
            <a:r>
              <a:rPr lang="en-US" sz="1200" dirty="0" err="1"/>
              <a:t>sadece</a:t>
            </a:r>
            <a:r>
              <a:rPr lang="en-US" sz="1200" dirty="0"/>
              <a:t> </a:t>
            </a:r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bilgilere</a:t>
            </a:r>
            <a:r>
              <a:rPr lang="en-US" sz="1200" dirty="0"/>
              <a:t> </a:t>
            </a:r>
            <a:r>
              <a:rPr lang="en-US" sz="1200" dirty="0" err="1"/>
              <a:t>dayanılarak</a:t>
            </a:r>
            <a:r>
              <a:rPr lang="en-US" sz="1200" dirty="0"/>
              <a:t> </a:t>
            </a:r>
            <a:r>
              <a:rPr lang="en-US" sz="1200" dirty="0" err="1"/>
              <a:t>yatırım</a:t>
            </a:r>
            <a:r>
              <a:rPr lang="en-US" sz="1200" dirty="0"/>
              <a:t> </a:t>
            </a:r>
            <a:r>
              <a:rPr lang="en-US" sz="1200" dirty="0" err="1"/>
              <a:t>kararı</a:t>
            </a:r>
            <a:r>
              <a:rPr lang="en-US" sz="1200" dirty="0"/>
              <a:t> </a:t>
            </a:r>
            <a:r>
              <a:rPr lang="en-US" sz="1200" dirty="0" err="1"/>
              <a:t>verilmesi</a:t>
            </a:r>
            <a:r>
              <a:rPr lang="en-US" sz="1200" dirty="0"/>
              <a:t> </a:t>
            </a:r>
            <a:r>
              <a:rPr lang="en-US" sz="1200" dirty="0" err="1"/>
              <a:t>beklentilerinize</a:t>
            </a:r>
            <a:r>
              <a:rPr lang="en-US" sz="1200" dirty="0"/>
              <a:t> </a:t>
            </a:r>
            <a:r>
              <a:rPr lang="en-US" sz="1200" dirty="0" err="1"/>
              <a:t>uygun</a:t>
            </a:r>
            <a:r>
              <a:rPr lang="en-US" sz="1200" dirty="0"/>
              <a:t> </a:t>
            </a:r>
            <a:r>
              <a:rPr lang="en-US" sz="1200" dirty="0" err="1"/>
              <a:t>sonuçlar</a:t>
            </a:r>
            <a:r>
              <a:rPr lang="en-US" sz="1200" dirty="0"/>
              <a:t> </a:t>
            </a:r>
            <a:r>
              <a:rPr lang="en-US" sz="1200" dirty="0" err="1"/>
              <a:t>doğurmayabilir</a:t>
            </a:r>
            <a:r>
              <a:rPr lang="en-US" sz="1200" dirty="0"/>
              <a:t>. 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bilgiler</a:t>
            </a:r>
            <a:r>
              <a:rPr lang="en-US" sz="1200" dirty="0"/>
              <a:t> </a:t>
            </a:r>
            <a:r>
              <a:rPr lang="en-US" sz="1200" dirty="0" err="1"/>
              <a:t>Fiba</a:t>
            </a:r>
            <a:r>
              <a:rPr lang="en-US" sz="1200" dirty="0"/>
              <a:t> Yatırım </a:t>
            </a:r>
            <a:r>
              <a:rPr lang="en-US" sz="1200" dirty="0" err="1"/>
              <a:t>Menkul</a:t>
            </a:r>
            <a:r>
              <a:rPr lang="en-US" sz="1200" dirty="0"/>
              <a:t> </a:t>
            </a:r>
            <a:r>
              <a:rPr lang="en-US" sz="1200" dirty="0" err="1"/>
              <a:t>Değerler</a:t>
            </a:r>
            <a:r>
              <a:rPr lang="en-US" sz="1200" dirty="0"/>
              <a:t> A.Ş.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genel</a:t>
            </a:r>
            <a:r>
              <a:rPr lang="en-US" sz="1200" dirty="0"/>
              <a:t> </a:t>
            </a:r>
            <a:r>
              <a:rPr lang="en-US" sz="1200" dirty="0" err="1"/>
              <a:t>bilgilendirme</a:t>
            </a:r>
            <a:r>
              <a:rPr lang="en-US" sz="1200" dirty="0"/>
              <a:t> </a:t>
            </a:r>
            <a:r>
              <a:rPr lang="en-US" sz="1200" dirty="0" err="1"/>
              <a:t>amacı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hazırlanmıştır</a:t>
            </a:r>
            <a:r>
              <a:rPr lang="en-US" sz="1200" dirty="0"/>
              <a:t>. </a:t>
            </a:r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yorum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tavsiyeler</a:t>
            </a:r>
            <a:r>
              <a:rPr lang="en-US" sz="1200" dirty="0"/>
              <a:t>, </a:t>
            </a:r>
            <a:r>
              <a:rPr lang="en-US" sz="1200" dirty="0" err="1"/>
              <a:t>yorumda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tavsiyede</a:t>
            </a:r>
            <a:r>
              <a:rPr lang="en-US" sz="1200" dirty="0"/>
              <a:t> </a:t>
            </a:r>
            <a:r>
              <a:rPr lang="en-US" sz="1200" dirty="0" err="1"/>
              <a:t>bulunanların</a:t>
            </a:r>
            <a:r>
              <a:rPr lang="en-US" sz="1200" dirty="0"/>
              <a:t> </a:t>
            </a:r>
            <a:r>
              <a:rPr lang="en-US" sz="1200" dirty="0" err="1"/>
              <a:t>kişisel</a:t>
            </a:r>
            <a:r>
              <a:rPr lang="en-US" sz="1200" dirty="0"/>
              <a:t> </a:t>
            </a:r>
            <a:r>
              <a:rPr lang="en-US" sz="1200" dirty="0" err="1"/>
              <a:t>görüşlerine</a:t>
            </a:r>
            <a:r>
              <a:rPr lang="en-US" sz="1200" dirty="0"/>
              <a:t> </a:t>
            </a:r>
            <a:r>
              <a:rPr lang="en-US" sz="1200" dirty="0" err="1"/>
              <a:t>dayanmaktadır</a:t>
            </a:r>
            <a:r>
              <a:rPr lang="en-US" sz="1200" dirty="0"/>
              <a:t>. </a:t>
            </a:r>
            <a:r>
              <a:rPr lang="en-US" sz="1200" dirty="0" err="1"/>
              <a:t>Herhangi</a:t>
            </a:r>
            <a:r>
              <a:rPr lang="en-US" sz="1200" dirty="0"/>
              <a:t> </a:t>
            </a:r>
            <a:r>
              <a:rPr lang="en-US" sz="1200" dirty="0" err="1"/>
              <a:t>bir</a:t>
            </a:r>
            <a:r>
              <a:rPr lang="en-US" sz="1200" dirty="0"/>
              <a:t> </a:t>
            </a:r>
            <a:r>
              <a:rPr lang="en-US" sz="1200" dirty="0" err="1"/>
              <a:t>yatırım</a:t>
            </a:r>
            <a:r>
              <a:rPr lang="en-US" sz="1200" dirty="0"/>
              <a:t> </a:t>
            </a:r>
            <a:r>
              <a:rPr lang="en-US" sz="1200" dirty="0" err="1"/>
              <a:t>aracının</a:t>
            </a:r>
            <a:r>
              <a:rPr lang="en-US" sz="1200" dirty="0"/>
              <a:t> al/sat/tut </a:t>
            </a:r>
            <a:r>
              <a:rPr lang="en-US" sz="1200" dirty="0" err="1"/>
              <a:t>önerisi</a:t>
            </a:r>
            <a:r>
              <a:rPr lang="en-US" sz="1200" dirty="0"/>
              <a:t> </a:t>
            </a:r>
            <a:r>
              <a:rPr lang="en-US" sz="1200" dirty="0" err="1"/>
              <a:t>ya</a:t>
            </a:r>
            <a:r>
              <a:rPr lang="en-US" sz="1200" dirty="0"/>
              <a:t> da </a:t>
            </a:r>
            <a:r>
              <a:rPr lang="en-US" sz="1200" dirty="0" err="1"/>
              <a:t>getiri</a:t>
            </a:r>
            <a:r>
              <a:rPr lang="en-US" sz="1200" dirty="0"/>
              <a:t> </a:t>
            </a:r>
            <a:r>
              <a:rPr lang="en-US" sz="1200" dirty="0" err="1"/>
              <a:t>vaadi</a:t>
            </a:r>
            <a:r>
              <a:rPr lang="en-US" sz="1200" dirty="0"/>
              <a:t> </a:t>
            </a:r>
            <a:r>
              <a:rPr lang="en-US" sz="1200" dirty="0" err="1"/>
              <a:t>olarak</a:t>
            </a:r>
            <a:r>
              <a:rPr lang="en-US" sz="1200" dirty="0"/>
              <a:t> </a:t>
            </a:r>
            <a:r>
              <a:rPr lang="en-US" sz="1200" dirty="0" err="1"/>
              <a:t>yorumlanmamalıdır</a:t>
            </a:r>
            <a:r>
              <a:rPr lang="en-US" sz="1200" dirty="0"/>
              <a:t>. </a:t>
            </a:r>
            <a:r>
              <a:rPr lang="en-US" sz="1200" dirty="0" err="1"/>
              <a:t>Tüm</a:t>
            </a:r>
            <a:r>
              <a:rPr lang="en-US" sz="1200" dirty="0"/>
              <a:t> </a:t>
            </a:r>
            <a:r>
              <a:rPr lang="en-US" sz="1200" dirty="0" err="1"/>
              <a:t>veriler</a:t>
            </a:r>
            <a:r>
              <a:rPr lang="en-US" sz="1200" dirty="0"/>
              <a:t>, </a:t>
            </a:r>
            <a:r>
              <a:rPr lang="en-US" sz="1200" dirty="0" err="1"/>
              <a:t>Fiba</a:t>
            </a:r>
            <a:r>
              <a:rPr lang="en-US" sz="1200" dirty="0"/>
              <a:t> Yatırım </a:t>
            </a:r>
            <a:r>
              <a:rPr lang="en-US" sz="1200" dirty="0" err="1"/>
              <a:t>Menkul</a:t>
            </a:r>
            <a:r>
              <a:rPr lang="en-US" sz="1200" dirty="0"/>
              <a:t> </a:t>
            </a:r>
            <a:r>
              <a:rPr lang="en-US" sz="1200" dirty="0" err="1"/>
              <a:t>Değerler</a:t>
            </a:r>
            <a:r>
              <a:rPr lang="en-US" sz="1200" dirty="0"/>
              <a:t> A.Ş. </a:t>
            </a:r>
            <a:r>
              <a:rPr lang="en-US" sz="1200" dirty="0" err="1"/>
              <a:t>tarafından</a:t>
            </a:r>
            <a:r>
              <a:rPr lang="en-US" sz="1200" dirty="0"/>
              <a:t> </a:t>
            </a:r>
            <a:r>
              <a:rPr lang="en-US" sz="1200" dirty="0" err="1"/>
              <a:t>güvenilir</a:t>
            </a:r>
            <a:r>
              <a:rPr lang="en-US" sz="1200" dirty="0"/>
              <a:t> </a:t>
            </a:r>
            <a:r>
              <a:rPr lang="en-US" sz="1200" dirty="0" err="1"/>
              <a:t>olduğuna</a:t>
            </a:r>
            <a:r>
              <a:rPr lang="en-US" sz="1200" dirty="0"/>
              <a:t> </a:t>
            </a:r>
            <a:r>
              <a:rPr lang="en-US" sz="1200" dirty="0" err="1"/>
              <a:t>inanılan</a:t>
            </a:r>
            <a:r>
              <a:rPr lang="en-US" sz="1200" dirty="0"/>
              <a:t> </a:t>
            </a:r>
            <a:r>
              <a:rPr lang="en-US" sz="1200" dirty="0" err="1"/>
              <a:t>kaynaklardan</a:t>
            </a:r>
            <a:r>
              <a:rPr lang="en-US" sz="1200" dirty="0"/>
              <a:t> </a:t>
            </a:r>
            <a:r>
              <a:rPr lang="en-US" sz="1200" dirty="0" err="1"/>
              <a:t>alınmıştır</a:t>
            </a:r>
            <a:r>
              <a:rPr lang="en-US" sz="1200" dirty="0"/>
              <a:t>. </a:t>
            </a:r>
            <a:r>
              <a:rPr lang="en-US" sz="1200" dirty="0" err="1"/>
              <a:t>Burada</a:t>
            </a:r>
            <a:r>
              <a:rPr lang="en-US" sz="1200" dirty="0"/>
              <a:t> </a:t>
            </a:r>
            <a:r>
              <a:rPr lang="en-US" sz="1200" dirty="0" err="1"/>
              <a:t>yer</a:t>
            </a:r>
            <a:r>
              <a:rPr lang="en-US" sz="1200" dirty="0"/>
              <a:t> </a:t>
            </a:r>
            <a:r>
              <a:rPr lang="en-US" sz="1200" dirty="0" err="1"/>
              <a:t>alan</a:t>
            </a:r>
            <a:r>
              <a:rPr lang="en-US" sz="1200" dirty="0"/>
              <a:t> </a:t>
            </a:r>
            <a:r>
              <a:rPr lang="en-US" sz="1200" dirty="0" err="1"/>
              <a:t>fiyatlar</a:t>
            </a:r>
            <a:r>
              <a:rPr lang="en-US" sz="1200" dirty="0"/>
              <a:t>, </a:t>
            </a:r>
            <a:r>
              <a:rPr lang="en-US" sz="1200" dirty="0" err="1"/>
              <a:t>veriler</a:t>
            </a:r>
            <a:r>
              <a:rPr lang="en-US" sz="1200" dirty="0"/>
              <a:t>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bilgilerin</a:t>
            </a:r>
            <a:r>
              <a:rPr lang="en-US" sz="1200" dirty="0"/>
              <a:t> tam </a:t>
            </a:r>
            <a:r>
              <a:rPr lang="en-US" sz="1200" dirty="0" err="1"/>
              <a:t>ve</a:t>
            </a:r>
            <a:r>
              <a:rPr lang="en-US" sz="1200" dirty="0"/>
              <a:t> </a:t>
            </a:r>
            <a:r>
              <a:rPr lang="en-US" sz="1200" dirty="0" err="1"/>
              <a:t>doğru</a:t>
            </a:r>
            <a:r>
              <a:rPr lang="en-US" sz="1200" dirty="0"/>
              <a:t> </a:t>
            </a:r>
            <a:r>
              <a:rPr lang="en-US" sz="1200" dirty="0" err="1"/>
              <a:t>olduğu</a:t>
            </a:r>
            <a:r>
              <a:rPr lang="en-US" sz="1200" dirty="0"/>
              <a:t> </a:t>
            </a:r>
            <a:r>
              <a:rPr lang="en-US" sz="1200" dirty="0" err="1"/>
              <a:t>garanti</a:t>
            </a:r>
            <a:r>
              <a:rPr lang="en-US" sz="1200" dirty="0"/>
              <a:t> </a:t>
            </a:r>
            <a:r>
              <a:rPr lang="en-US" sz="1200" dirty="0" err="1"/>
              <a:t>edilemez</a:t>
            </a:r>
            <a:r>
              <a:rPr lang="en-US" sz="1200" dirty="0"/>
              <a:t>; </a:t>
            </a:r>
            <a:r>
              <a:rPr lang="en-US" sz="1200" dirty="0" err="1"/>
              <a:t>içerik</a:t>
            </a:r>
            <a:r>
              <a:rPr lang="en-US" sz="1200" dirty="0"/>
              <a:t>, </a:t>
            </a:r>
            <a:r>
              <a:rPr lang="en-US" sz="1200" dirty="0" err="1"/>
              <a:t>haber</a:t>
            </a:r>
            <a:r>
              <a:rPr lang="en-US" sz="1200" dirty="0"/>
              <a:t> </a:t>
            </a:r>
            <a:r>
              <a:rPr lang="en-US" sz="1200" dirty="0" err="1"/>
              <a:t>verilmeksizin</a:t>
            </a:r>
            <a:r>
              <a:rPr lang="en-US" sz="1200" dirty="0"/>
              <a:t> </a:t>
            </a:r>
            <a:r>
              <a:rPr lang="en-US" sz="1200" dirty="0" err="1"/>
              <a:t>değiştirilebilir</a:t>
            </a:r>
            <a:r>
              <a:rPr lang="en-US" sz="1200" dirty="0"/>
              <a:t>. Bu </a:t>
            </a:r>
            <a:r>
              <a:rPr lang="en-US" sz="1200" dirty="0" err="1"/>
              <a:t>kaynakların</a:t>
            </a:r>
            <a:r>
              <a:rPr lang="en-US" sz="1200" dirty="0"/>
              <a:t> </a:t>
            </a:r>
            <a:r>
              <a:rPr lang="en-US" sz="1200" dirty="0" err="1"/>
              <a:t>kullanılması</a:t>
            </a:r>
            <a:r>
              <a:rPr lang="en-US" sz="1200" dirty="0"/>
              <a:t> </a:t>
            </a:r>
            <a:r>
              <a:rPr lang="en-US" sz="1200" dirty="0" err="1"/>
              <a:t>nedeni</a:t>
            </a:r>
            <a:r>
              <a:rPr lang="en-US" sz="1200" dirty="0"/>
              <a:t> </a:t>
            </a:r>
            <a:r>
              <a:rPr lang="en-US" sz="1200" dirty="0" err="1"/>
              <a:t>ile</a:t>
            </a:r>
            <a:r>
              <a:rPr lang="en-US" sz="1200" dirty="0"/>
              <a:t> </a:t>
            </a:r>
            <a:r>
              <a:rPr lang="en-US" sz="1200" dirty="0" err="1"/>
              <a:t>ortaya</a:t>
            </a:r>
            <a:r>
              <a:rPr lang="en-US" sz="1200" dirty="0"/>
              <a:t> </a:t>
            </a:r>
            <a:r>
              <a:rPr lang="en-US" sz="1200" dirty="0" err="1"/>
              <a:t>çıkabilecek</a:t>
            </a:r>
            <a:r>
              <a:rPr lang="en-US" sz="1200" dirty="0"/>
              <a:t> </a:t>
            </a:r>
            <a:r>
              <a:rPr lang="en-US" sz="1200" dirty="0" err="1"/>
              <a:t>hatalardan</a:t>
            </a:r>
            <a:r>
              <a:rPr lang="en-US" sz="1200" dirty="0"/>
              <a:t> 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zararlardan</a:t>
            </a:r>
            <a:r>
              <a:rPr lang="en-US" sz="1200" dirty="0"/>
              <a:t> </a:t>
            </a:r>
            <a:r>
              <a:rPr lang="en-US" sz="1200" dirty="0" err="1"/>
              <a:t>Fiba</a:t>
            </a:r>
            <a:r>
              <a:rPr lang="en-US" sz="1200" dirty="0"/>
              <a:t> Yatırım </a:t>
            </a:r>
            <a:r>
              <a:rPr lang="en-US" sz="1200" dirty="0" err="1"/>
              <a:t>Menkul</a:t>
            </a:r>
            <a:r>
              <a:rPr lang="en-US" sz="1200" dirty="0"/>
              <a:t> </a:t>
            </a:r>
            <a:r>
              <a:rPr lang="en-US" sz="1200" dirty="0" err="1"/>
              <a:t>Değerler</a:t>
            </a:r>
            <a:r>
              <a:rPr lang="en-US" sz="1200" dirty="0"/>
              <a:t> A.Ş. </a:t>
            </a:r>
            <a:r>
              <a:rPr lang="en-US" sz="1200" dirty="0" err="1"/>
              <a:t>ve</a:t>
            </a:r>
            <a:r>
              <a:rPr lang="en-US" sz="1200" dirty="0"/>
              <a:t>/</a:t>
            </a:r>
            <a:r>
              <a:rPr lang="en-US" sz="1200" dirty="0" err="1"/>
              <a:t>veya</a:t>
            </a:r>
            <a:r>
              <a:rPr lang="en-US" sz="1200" dirty="0"/>
              <a:t> </a:t>
            </a:r>
            <a:r>
              <a:rPr lang="en-US" sz="1200" dirty="0" err="1"/>
              <a:t>Fiba</a:t>
            </a:r>
            <a:r>
              <a:rPr lang="en-US" sz="1200" dirty="0"/>
              <a:t> Yatırım </a:t>
            </a:r>
            <a:r>
              <a:rPr lang="en-US" sz="1200" dirty="0" err="1"/>
              <a:t>Menkul</a:t>
            </a:r>
            <a:r>
              <a:rPr lang="en-US" sz="1200" dirty="0"/>
              <a:t> </a:t>
            </a:r>
            <a:r>
              <a:rPr lang="en-US" sz="1200" dirty="0" err="1"/>
              <a:t>Değerler</a:t>
            </a:r>
            <a:r>
              <a:rPr lang="en-US" sz="1200" dirty="0"/>
              <a:t> A.Ş. </a:t>
            </a:r>
            <a:r>
              <a:rPr lang="en-US" sz="1200" dirty="0" err="1"/>
              <a:t>çalışanları</a:t>
            </a:r>
            <a:r>
              <a:rPr lang="en-US" sz="1200" dirty="0"/>
              <a:t> </a:t>
            </a:r>
            <a:r>
              <a:rPr lang="en-US" sz="1200" dirty="0" err="1"/>
              <a:t>sorumlu</a:t>
            </a:r>
            <a:r>
              <a:rPr lang="en-US" sz="1200" dirty="0"/>
              <a:t> </a:t>
            </a:r>
            <a:r>
              <a:rPr lang="en-US" sz="1200" dirty="0" err="1"/>
              <a:t>değildir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FB8266CD-6523-4E33-A97B-36AD162DC46D}"/>
              </a:ext>
            </a:extLst>
          </p:cNvPr>
          <p:cNvSpPr txBox="1">
            <a:spLocks/>
          </p:cNvSpPr>
          <p:nvPr/>
        </p:nvSpPr>
        <p:spPr>
          <a:xfrm>
            <a:off x="5670550" y="313266"/>
            <a:ext cx="112395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000" b="0" dirty="0">
                <a:latin typeface="+mn-lt"/>
              </a:rPr>
              <a:t>20 Ekim </a:t>
            </a:r>
            <a:r>
              <a:rPr lang="en-US" sz="1000" b="0" i="0" dirty="0">
                <a:latin typeface="+mn-lt"/>
              </a:rPr>
              <a:t>2025</a:t>
            </a:r>
            <a:endParaRPr lang="en-TR" sz="1000" b="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58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4777ab20-bd2d-4742-8f8a-68f48876d1f7" origin="userSelected"/>
</file>

<file path=customXml/itemProps1.xml><?xml version="1.0" encoding="utf-8"?>
<ds:datastoreItem xmlns:ds="http://schemas.openxmlformats.org/officeDocument/2006/customXml" ds:itemID="{2E7A84E4-DCF7-476B-9C98-BFA549455DE5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1960</TotalTime>
  <Words>1414</Words>
  <Application>Microsoft Office PowerPoint</Application>
  <PresentationFormat>A4 Paper (210x297 mm)</PresentationFormat>
  <Paragraphs>174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Tuğberk Çitilci</cp:lastModifiedBy>
  <cp:revision>79</cp:revision>
  <dcterms:created xsi:type="dcterms:W3CDTF">2025-10-14T11:56:06Z</dcterms:created>
  <dcterms:modified xsi:type="dcterms:W3CDTF">2025-10-21T04:44:32Z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1adcb99b-cf12-4469-adb1-5b390c419b03</vt:lpwstr>
  </property>
  <property fmtid="{D5CDD505-2E9C-101B-9397-08002B2CF9AE}" pid="3" name="bjDocumentSecurityLabel">
    <vt:lpwstr>This item has no classification</vt:lpwstr>
  </property>
  <property fmtid="{D5CDD505-2E9C-101B-9397-08002B2CF9AE}" pid="4" name="bjClsUserRVM">
    <vt:lpwstr>[]</vt:lpwstr>
  </property>
  <property fmtid="{D5CDD505-2E9C-101B-9397-08002B2CF9AE}" pid="5" name="bjSaver">
    <vt:lpwstr>yEDJS7B8tAQSBMDZM+OYcD0Ec5Ea6kB4</vt:lpwstr>
  </property>
  <property fmtid="{D5CDD505-2E9C-101B-9397-08002B2CF9AE}" pid="6" name="bjpmDocIH">
    <vt:lpwstr>IOIt1fr0HmPvyh9XZi20yCxpzxwSfJMy</vt:lpwstr>
  </property>
</Properties>
</file>