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2"/>
  </p:sldMasterIdLst>
  <p:notesMasterIdLst>
    <p:notesMasterId r:id="rId14"/>
  </p:notesMasterIdLst>
  <p:handoutMasterIdLst>
    <p:handoutMasterId r:id="rId15"/>
  </p:handoutMasterIdLst>
  <p:sldIdLst>
    <p:sldId id="262" r:id="rId3"/>
    <p:sldId id="275" r:id="rId4"/>
    <p:sldId id="274" r:id="rId5"/>
    <p:sldId id="269" r:id="rId6"/>
    <p:sldId id="265" r:id="rId7"/>
    <p:sldId id="270" r:id="rId8"/>
    <p:sldId id="266" r:id="rId9"/>
    <p:sldId id="271" r:id="rId10"/>
    <p:sldId id="272" r:id="rId11"/>
    <p:sldId id="268" r:id="rId12"/>
    <p:sldId id="276" r:id="rId1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C21E"/>
    <a:srgbClr val="B3C9E3"/>
    <a:srgbClr val="004B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74"/>
    <p:restoredTop sz="94693"/>
  </p:normalViewPr>
  <p:slideViewPr>
    <p:cSldViewPr snapToGrid="0">
      <p:cViewPr>
        <p:scale>
          <a:sx n="140" d="100"/>
          <a:sy n="140" d="100"/>
        </p:scale>
        <p:origin x="16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D882AFD-E00E-4232-91E9-289C9EC004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DB2103-EB00-47C6-ABB2-F2650D5FCA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40E50-F27C-4015-9487-67A0C9CFF9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108A13-E222-40DC-816D-6CAA398C75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CA2EBD-DFBF-449F-B573-3B610592B88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0226B-C2A4-4C01-B861-3E8B3D315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913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DCF0F-3E95-49D7-97E8-8F02A76FDF05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3D817-651A-4689-8DA2-8D546ACD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60427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3D817-651A-4689-8DA2-8D546ACD6B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440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3D817-651A-4689-8DA2-8D546ACD6BE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642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B71DB-7CC4-4F3B-A9D5-A00FE1390D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44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3D817-651A-4689-8DA2-8D546ACD6B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63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3D817-651A-4689-8DA2-8D546ACD6B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62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3D817-651A-4689-8DA2-8D546ACD6B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21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3D817-651A-4689-8DA2-8D546ACD6B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60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3D817-651A-4689-8DA2-8D546ACD6B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3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3D817-651A-4689-8DA2-8D546ACD6BE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88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3D817-651A-4689-8DA2-8D546ACD6BE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707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3D817-651A-4689-8DA2-8D546ACD6BE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031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82B543D-ACD5-00DB-FA9E-C62DD1F857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12" name="Title 11">
            <a:extLst>
              <a:ext uri="{FF2B5EF4-FFF2-40B4-BE49-F238E27FC236}">
                <a16:creationId xmlns:a16="http://schemas.microsoft.com/office/drawing/2014/main" id="{CD95F03C-61F5-73F1-A8A4-3ADFE344AF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6744" y="313266"/>
            <a:ext cx="1721623" cy="232834"/>
          </a:xfrm>
        </p:spPr>
        <p:txBody>
          <a:bodyPr>
            <a:noAutofit/>
          </a:bodyPr>
          <a:lstStyle>
            <a:lvl1pPr>
              <a:defRPr sz="1800" b="1" i="0">
                <a:solidFill>
                  <a:schemeClr val="bg1"/>
                </a:solidFill>
                <a:latin typeface="Avenir Black" panose="02000503020000020003" pitchFamily="2" charset="0"/>
              </a:defRPr>
            </a:lvl1pPr>
          </a:lstStyle>
          <a:p>
            <a:r>
              <a:rPr lang="en-US" dirty="0" err="1"/>
              <a:t>Günlük</a:t>
            </a:r>
            <a:r>
              <a:rPr lang="en-US" dirty="0"/>
              <a:t> </a:t>
            </a:r>
            <a:r>
              <a:rPr lang="en-US" dirty="0" err="1"/>
              <a:t>Bülten</a:t>
            </a:r>
            <a:endParaRPr lang="en-TR" dirty="0"/>
          </a:p>
        </p:txBody>
      </p:sp>
      <p:sp>
        <p:nvSpPr>
          <p:cNvPr id="13" name="Title 11">
            <a:extLst>
              <a:ext uri="{FF2B5EF4-FFF2-40B4-BE49-F238E27FC236}">
                <a16:creationId xmlns:a16="http://schemas.microsoft.com/office/drawing/2014/main" id="{7751B604-ADF4-8DC7-C958-6BED722F9B67}"/>
              </a:ext>
            </a:extLst>
          </p:cNvPr>
          <p:cNvSpPr txBox="1">
            <a:spLocks/>
          </p:cNvSpPr>
          <p:nvPr userDrawn="1"/>
        </p:nvSpPr>
        <p:spPr>
          <a:xfrm>
            <a:off x="5977902" y="313266"/>
            <a:ext cx="722822" cy="232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>
                <a:solidFill>
                  <a:schemeClr val="bg1"/>
                </a:solidFill>
                <a:latin typeface="Avenir Black" panose="02000503020000020003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200" b="0" i="0" dirty="0">
                <a:latin typeface="Avenir Medium" panose="02000503020000020003" pitchFamily="2" charset="0"/>
              </a:rPr>
              <a:t>14 Eylül</a:t>
            </a:r>
          </a:p>
          <a:p>
            <a:pPr algn="ctr"/>
            <a:r>
              <a:rPr lang="en-US" sz="1200" b="0" i="0" dirty="0">
                <a:latin typeface="Avenir Medium" panose="02000503020000020003" pitchFamily="2" charset="0"/>
              </a:rPr>
              <a:t>2025</a:t>
            </a:r>
            <a:endParaRPr lang="en-TR" sz="1200" b="0" i="0" dirty="0">
              <a:latin typeface="Avenir Medium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46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05/12/2026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960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05/12/2026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58400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82B543D-ACD5-00DB-FA9E-C62DD1F857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913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37163948-2E74-21BE-0F58-DD30F1D732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4" name="Title 11">
            <a:extLst>
              <a:ext uri="{FF2B5EF4-FFF2-40B4-BE49-F238E27FC236}">
                <a16:creationId xmlns:a16="http://schemas.microsoft.com/office/drawing/2014/main" id="{76D1BCAC-F7B7-740F-F33D-4CDDD61980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6744" y="313266"/>
            <a:ext cx="1721623" cy="232834"/>
          </a:xfrm>
        </p:spPr>
        <p:txBody>
          <a:bodyPr>
            <a:noAutofit/>
          </a:bodyPr>
          <a:lstStyle>
            <a:lvl1pPr algn="ctr">
              <a:defRPr sz="1800" b="1" i="0">
                <a:solidFill>
                  <a:schemeClr val="bg1"/>
                </a:solidFill>
                <a:latin typeface="Avenir Black" panose="02000503020000020003" pitchFamily="2" charset="0"/>
              </a:defRPr>
            </a:lvl1pPr>
          </a:lstStyle>
          <a:p>
            <a:r>
              <a:rPr lang="en-US" dirty="0"/>
              <a:t>Lorem Ipsum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107649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97F8CD4-23C7-D7CD-5028-A97D6CCD49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8" name="Title 11">
            <a:extLst>
              <a:ext uri="{FF2B5EF4-FFF2-40B4-BE49-F238E27FC236}">
                <a16:creationId xmlns:a16="http://schemas.microsoft.com/office/drawing/2014/main" id="{E9A298F4-F33E-D6AC-CBD4-FB6EF790AC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6744" y="313266"/>
            <a:ext cx="1721623" cy="232834"/>
          </a:xfrm>
        </p:spPr>
        <p:txBody>
          <a:bodyPr>
            <a:noAutofit/>
          </a:bodyPr>
          <a:lstStyle>
            <a:lvl1pPr algn="ctr">
              <a:defRPr sz="1800" b="1" i="0">
                <a:solidFill>
                  <a:schemeClr val="bg1"/>
                </a:solidFill>
                <a:latin typeface="Avenir Black" panose="02000503020000020003" pitchFamily="2" charset="0"/>
              </a:defRPr>
            </a:lvl1pPr>
          </a:lstStyle>
          <a:p>
            <a:r>
              <a:rPr lang="en-US" dirty="0"/>
              <a:t>Lorem Ipsum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74355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D5DD660-9160-0334-DFA9-2E6873E8F0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10" name="Title 11">
            <a:extLst>
              <a:ext uri="{FF2B5EF4-FFF2-40B4-BE49-F238E27FC236}">
                <a16:creationId xmlns:a16="http://schemas.microsoft.com/office/drawing/2014/main" id="{2DFFCCBD-9685-01A1-CE08-297CF2F3BE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6744" y="313266"/>
            <a:ext cx="1721623" cy="232834"/>
          </a:xfrm>
        </p:spPr>
        <p:txBody>
          <a:bodyPr>
            <a:noAutofit/>
          </a:bodyPr>
          <a:lstStyle>
            <a:lvl1pPr algn="ctr">
              <a:defRPr sz="1800" b="1" i="0">
                <a:solidFill>
                  <a:schemeClr val="bg1"/>
                </a:solidFill>
                <a:latin typeface="Avenir Black" panose="02000503020000020003" pitchFamily="2" charset="0"/>
              </a:defRPr>
            </a:lvl1pPr>
          </a:lstStyle>
          <a:p>
            <a:r>
              <a:rPr lang="en-US" dirty="0"/>
              <a:t>Lorem Ipsum</a:t>
            </a:r>
            <a:endParaRPr lang="en-T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F10F21-1660-CBAC-A2F0-19F25BF4ED94}"/>
              </a:ext>
            </a:extLst>
          </p:cNvPr>
          <p:cNvSpPr txBox="1"/>
          <p:nvPr userDrawn="1"/>
        </p:nvSpPr>
        <p:spPr>
          <a:xfrm>
            <a:off x="406400" y="1106904"/>
            <a:ext cx="4660900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Lorem ipsum dolor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adipiscing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lacinia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Fusce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pharetra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ex, sed lacinia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augue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gravida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lacinia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euismod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Ut libero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placerat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maximus non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dolor,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lorem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congue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commodo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feugiat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dignissim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molestie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ullamcorper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nibh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Cras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tincidunt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eros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vel. In hac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habitasse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platea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dictumst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feugiat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molestie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ipsum,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ante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habitant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morbi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fames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Duis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rhoncus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semper eros,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mollis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pretium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sollicitudin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ac. Morbi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commodo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placerat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condimentum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volutpat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sed.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magna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vestibulum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placerat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Integer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imperdiet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rutrum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ultricies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porta,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volutpat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mi vitae nisi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imperdiet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Aenean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feugiat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volutpat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Ut sed fermentum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nibh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Lorem ipsum dolor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adipiscing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vestibulum in,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vitae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ex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euismod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molestie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vitae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Morbi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cursus lorem. Mauris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tellus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bibendum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dictum vel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Morbi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porta nisi.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fames ac ante ipsum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dictum. Maecenas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dignissim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magna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ipsum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Morbi at ex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venenatis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vehicula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fringilla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Duis gravida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suscipit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Cras pulvinar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dui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feugiat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Cras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pretium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ligula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rutrum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Praesent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vehicula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tellus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eros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ultricies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Vestibulum gravida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ipsum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Nunc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convallis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dignissim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vel ex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iaculis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Proin diam ante,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Donec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fermentum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suscipit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pulvinar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consequat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maximus lorem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rhoncus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convallis. Integer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magna.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Vestibulum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ante.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Cras fermentum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lobortis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ornare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Morbi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euismod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pretium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Sed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rutrum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dolor.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Phasellus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semper ligula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porta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placerat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pulvinar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tempus magna. Mauris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feugiat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gravida.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justo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cursus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maximus,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dignissim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pulvinar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blandit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magna vel,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est.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Fusce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dictum lorem cursus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volutpat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Nunc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augue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Fusce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pretium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auctor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nisi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sapien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commodo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justo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tempus magna. Cras lacinia ipsum vel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ultricies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consequat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ipsum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Mauris at ex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orci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Nam vitae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ipsum.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vel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sollicitudin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condimentum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iaculis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sagittis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ante in,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commodo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Fusce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dictum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scelerisque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vitae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imperdiet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 ligula,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pharetra ac.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Praesent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scelerisque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tempus.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consequat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Mauris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auctor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mi,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dolor tempus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consequat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magna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maximus, vel convallis ex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imperdiet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dui,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maximus 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hac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habitasse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platea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dictumst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Morbi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vehicula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urna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rutrum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Praesent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semper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ipsum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sodales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blandit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gravida,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nisi.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sollicitudin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congue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 magna,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ullamcorper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cursus, dolor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sodales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auctor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mi. Proin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imperdiet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Suspendisse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blandit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condimentum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iaculis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Maecenas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eleifend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dignissim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euismod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lorem.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tempus,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habitant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morbi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senectus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fames 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turpis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Vivamus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ultricies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 semper ex. In hac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habitasse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platea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dictumst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mi at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ullamcorper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diam, ac dictum lorem mi vel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maximus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dolor gravida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interdum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Ut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vestibulum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commodo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vitae. Donec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sodales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magna,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faucibus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auctor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rhoncus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Maecenas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nisi auctor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scelerisque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Aenean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Nunc et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tristique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facilisi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Duis cursus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justo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sodales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sollicitudin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rhoncus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lobortis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tincidunt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venenatis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nec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lobortis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porttitor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egestas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dui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Mauris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ullamcorper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diam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porta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tortor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in est. Sed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vulputate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nisi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rhoncus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euismod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eros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hendrerit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Pellentesque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pharetra 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mauris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semper nisi.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Fusce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sollicitudin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nisl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dictum.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Phasellus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vitae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tincidunt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libero. Nunc et ligula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suscipit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malesuada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dictum dolor.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Nullam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magna convallis,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tincidunt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ex. Ut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augue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lorem,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laoreet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tincidunt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vitae, maximus 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Proin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vehicula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Praesent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erat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ante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dapibus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orci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Aliquam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purus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vitae lorem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venenatis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mattis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Curabitur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posuere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odio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accumsan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7206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05/12/2026</a:t>
            </a:fld>
            <a:endParaRPr lang="en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77759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05/12/2026</a:t>
            </a:fld>
            <a:endParaRPr lang="en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029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05/12/2026</a:t>
            </a:fld>
            <a:endParaRPr lang="en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75507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05/12/2026</a:t>
            </a:fld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236817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E72A-290F-484A-B7EF-FC9B4A8DD44D}" type="datetimeFigureOut">
              <a:rPr lang="en-TR" smtClean="0"/>
              <a:t>05/12/2026</a:t>
            </a:fld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5691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BE72A-290F-484A-B7EF-FC9B4A8DD44D}" type="datetimeFigureOut">
              <a:rPr lang="en-TR" smtClean="0"/>
              <a:t>05/12/2026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20569-3F5F-8942-8875-2234C24E960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03035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18550-8E66-3DBD-DF5B-5030464AE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50D6132-8C5F-4AB8-2215-C368D71CFA5B}"/>
              </a:ext>
            </a:extLst>
          </p:cNvPr>
          <p:cNvSpPr txBox="1"/>
          <p:nvPr/>
        </p:nvSpPr>
        <p:spPr>
          <a:xfrm>
            <a:off x="27278" y="6095230"/>
            <a:ext cx="662916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 </a:t>
            </a:r>
            <a:endParaRPr lang="en-US" sz="1200" b="1" dirty="0"/>
          </a:p>
          <a:p>
            <a:pPr algn="just"/>
            <a:r>
              <a:rPr lang="en-US" sz="1200" b="1" dirty="0" err="1"/>
              <a:t>Endeks</a:t>
            </a:r>
            <a:r>
              <a:rPr lang="en-US" sz="1200" b="1" dirty="0"/>
              <a:t>, 15204.92 </a:t>
            </a:r>
            <a:r>
              <a:rPr lang="en-US" sz="1200" b="1" dirty="0" err="1"/>
              <a:t>yüksek</a:t>
            </a:r>
            <a:r>
              <a:rPr lang="en-US" sz="1200" b="1" dirty="0"/>
              <a:t> </a:t>
            </a:r>
            <a:r>
              <a:rPr lang="en-US" sz="1200" dirty="0" err="1"/>
              <a:t>seviyesini</a:t>
            </a:r>
            <a:r>
              <a:rPr lang="en-US" sz="1200" dirty="0"/>
              <a:t> </a:t>
            </a:r>
            <a:r>
              <a:rPr lang="en-US" sz="1200" dirty="0" err="1"/>
              <a:t>görmüş</a:t>
            </a:r>
            <a:r>
              <a:rPr lang="en-US" sz="1200" dirty="0"/>
              <a:t> ve </a:t>
            </a:r>
            <a:r>
              <a:rPr lang="tr-TR" sz="1200" dirty="0"/>
              <a:t>günü </a:t>
            </a:r>
            <a:r>
              <a:rPr lang="en-US" sz="1200" b="1" dirty="0"/>
              <a:t>15133.54</a:t>
            </a:r>
            <a:r>
              <a:rPr lang="tr-TR" sz="1200" b="1" dirty="0"/>
              <a:t> </a:t>
            </a:r>
            <a:r>
              <a:rPr lang="en-US" sz="1200" b="1" dirty="0"/>
              <a:t>(</a:t>
            </a:r>
            <a:r>
              <a:rPr lang="en-US" sz="1200" b="1" dirty="0">
                <a:solidFill>
                  <a:srgbClr val="00B050"/>
                </a:solidFill>
              </a:rPr>
              <a:t>%0.47</a:t>
            </a:r>
            <a:r>
              <a:rPr lang="tr-TR" sz="1200" b="1" dirty="0"/>
              <a:t>) </a:t>
            </a:r>
            <a:r>
              <a:rPr lang="tr-TR" sz="1200" dirty="0"/>
              <a:t>seviyesinde kapatmıştır. </a:t>
            </a:r>
          </a:p>
          <a:p>
            <a:pPr algn="just"/>
            <a:endParaRPr lang="tr-TR" sz="1200" b="1" dirty="0"/>
          </a:p>
          <a:p>
            <a:pPr algn="just">
              <a:spcAft>
                <a:spcPts val="1200"/>
              </a:spcAft>
              <a:buClr>
                <a:srgbClr val="004BA3"/>
              </a:buClr>
            </a:pPr>
            <a:r>
              <a:rPr lang="en-US" sz="1200" b="1" dirty="0"/>
              <a:t>XBANK (</a:t>
            </a:r>
            <a:r>
              <a:rPr lang="en-US" sz="1200" b="1" dirty="0">
                <a:solidFill>
                  <a:srgbClr val="00B050"/>
                </a:solidFill>
              </a:rPr>
              <a:t>%0.93</a:t>
            </a:r>
            <a:r>
              <a:rPr lang="en-US" sz="1200" b="1" dirty="0"/>
              <a:t>) </a:t>
            </a:r>
            <a:r>
              <a:rPr lang="en-US" sz="1200" dirty="0" err="1"/>
              <a:t>endeksi</a:t>
            </a:r>
            <a:r>
              <a:rPr lang="en-US" sz="1200" dirty="0"/>
              <a:t> </a:t>
            </a:r>
            <a:r>
              <a:rPr lang="en-US" sz="1200" b="1" dirty="0" err="1"/>
              <a:t>pozitif</a:t>
            </a:r>
            <a:r>
              <a:rPr lang="en-US" sz="1200" b="1" dirty="0"/>
              <a:t> </a:t>
            </a:r>
            <a:r>
              <a:rPr lang="en-US" sz="1200" dirty="0"/>
              <a:t>- </a:t>
            </a:r>
            <a:r>
              <a:rPr lang="en-US" sz="1200" b="1" dirty="0"/>
              <a:t>XUSIN</a:t>
            </a:r>
            <a:r>
              <a:rPr lang="en-US" sz="1200" dirty="0"/>
              <a:t> </a:t>
            </a:r>
            <a:r>
              <a:rPr lang="en-US" sz="1200" dirty="0" err="1"/>
              <a:t>endeksi</a:t>
            </a:r>
            <a:r>
              <a:rPr lang="en-US" sz="1200" dirty="0"/>
              <a:t> </a:t>
            </a:r>
            <a:r>
              <a:rPr lang="en-US" sz="1200" b="1" dirty="0"/>
              <a:t>(</a:t>
            </a:r>
            <a:r>
              <a:rPr lang="en-US" sz="1200" b="1" dirty="0">
                <a:solidFill>
                  <a:srgbClr val="00B050"/>
                </a:solidFill>
              </a:rPr>
              <a:t>%1.30</a:t>
            </a:r>
            <a:r>
              <a:rPr lang="en-US" sz="1200" b="1" dirty="0"/>
              <a:t>) </a:t>
            </a:r>
            <a:r>
              <a:rPr lang="en-US" sz="1200" b="1" dirty="0" err="1"/>
              <a:t>pozitif</a:t>
            </a:r>
            <a:r>
              <a:rPr lang="en-US" sz="1200" b="1" dirty="0"/>
              <a:t>  </a:t>
            </a:r>
            <a:r>
              <a:rPr lang="en-US" sz="1200" dirty="0" err="1"/>
              <a:t>hareket</a:t>
            </a:r>
            <a:r>
              <a:rPr lang="en-US" sz="1200" dirty="0"/>
              <a:t> </a:t>
            </a:r>
            <a:r>
              <a:rPr lang="en-US" sz="1200" dirty="0" err="1"/>
              <a:t>etmiştir</a:t>
            </a:r>
            <a:r>
              <a:rPr lang="en-US" sz="1200" dirty="0"/>
              <a:t>.  </a:t>
            </a:r>
          </a:p>
          <a:p>
            <a:pPr algn="just"/>
            <a:r>
              <a:rPr lang="tr-TR" sz="1200" b="1" dirty="0">
                <a:solidFill>
                  <a:srgbClr val="00B050"/>
                </a:solidFill>
              </a:rPr>
              <a:t>Yukarı</a:t>
            </a:r>
            <a:r>
              <a:rPr lang="tr-TR" sz="1200" dirty="0"/>
              <a:t> yön</a:t>
            </a:r>
            <a:r>
              <a:rPr lang="en-US" sz="1200" dirty="0"/>
              <a:t> </a:t>
            </a:r>
            <a:r>
              <a:rPr lang="en-US" sz="1200" dirty="0" err="1"/>
              <a:t>senaryosunda</a:t>
            </a:r>
            <a:r>
              <a:rPr lang="en-US" sz="1200" dirty="0"/>
              <a:t>; </a:t>
            </a:r>
            <a:r>
              <a:rPr lang="en-US" sz="1200" b="1" dirty="0"/>
              <a:t>15209 – 15284 – 15360 – 15435 - 15511 </a:t>
            </a:r>
            <a:r>
              <a:rPr lang="en-US" sz="1200" b="1" dirty="0" err="1"/>
              <a:t>dirençleri</a:t>
            </a:r>
            <a:r>
              <a:rPr lang="en-US" sz="1200" b="1" dirty="0"/>
              <a:t> </a:t>
            </a:r>
            <a:r>
              <a:rPr lang="en-US" sz="1200" dirty="0" err="1"/>
              <a:t>devreye</a:t>
            </a:r>
            <a:r>
              <a:rPr lang="en-US" sz="1200" dirty="0"/>
              <a:t> </a:t>
            </a:r>
            <a:r>
              <a:rPr lang="en-US" sz="1200" dirty="0" err="1"/>
              <a:t>girebilir</a:t>
            </a:r>
            <a:r>
              <a:rPr lang="en-US" sz="1200" dirty="0"/>
              <a:t>.</a:t>
            </a:r>
          </a:p>
          <a:p>
            <a:pPr algn="just"/>
            <a:endParaRPr lang="tr-TR" sz="1200" dirty="0"/>
          </a:p>
          <a:p>
            <a:pPr algn="just"/>
            <a:r>
              <a:rPr lang="tr-TR" sz="1200" b="1" dirty="0">
                <a:solidFill>
                  <a:srgbClr val="FF0000"/>
                </a:solidFill>
              </a:rPr>
              <a:t>Aşağı</a:t>
            </a:r>
            <a:r>
              <a:rPr lang="tr-TR" sz="1200" dirty="0"/>
              <a:t> yön</a:t>
            </a:r>
            <a:r>
              <a:rPr lang="en-US" sz="1200" dirty="0"/>
              <a:t> </a:t>
            </a:r>
            <a:r>
              <a:rPr lang="en-US" sz="1200" dirty="0" err="1"/>
              <a:t>senaryosunda</a:t>
            </a:r>
            <a:r>
              <a:rPr lang="en-US" sz="1200" dirty="0"/>
              <a:t>; </a:t>
            </a:r>
            <a:r>
              <a:rPr lang="en-US" sz="1200" b="1" dirty="0"/>
              <a:t>15057 – 14981 – 14906 – 14830 </a:t>
            </a:r>
            <a:r>
              <a:rPr lang="tr-TR" sz="1200" b="1" dirty="0"/>
              <a:t>destekleri</a:t>
            </a:r>
            <a:r>
              <a:rPr lang="tr-TR" sz="1200" dirty="0"/>
              <a:t> </a:t>
            </a:r>
            <a:r>
              <a:rPr lang="en-US" sz="1200" dirty="0" err="1"/>
              <a:t>takip</a:t>
            </a:r>
            <a:r>
              <a:rPr lang="en-US" sz="1200" dirty="0"/>
              <a:t> </a:t>
            </a:r>
            <a:r>
              <a:rPr lang="en-US" sz="1200" dirty="0" err="1"/>
              <a:t>edilebilir</a:t>
            </a:r>
            <a:r>
              <a:rPr lang="en-US" sz="1200" dirty="0"/>
              <a:t>.</a:t>
            </a:r>
          </a:p>
          <a:p>
            <a:pPr algn="just"/>
            <a:endParaRPr lang="en-US" sz="1200" dirty="0"/>
          </a:p>
          <a:p>
            <a:pPr algn="just"/>
            <a:endParaRPr lang="en-US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348E89-7009-3119-3FFE-F32FBC6C4B3C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TEKNİK ANALİZ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AABA21-3A00-46AB-9409-2752965C61FB}"/>
              </a:ext>
            </a:extLst>
          </p:cNvPr>
          <p:cNvSpPr txBox="1"/>
          <p:nvPr/>
        </p:nvSpPr>
        <p:spPr>
          <a:xfrm>
            <a:off x="364030" y="1074898"/>
            <a:ext cx="2977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Teknik Analiz – BIST100 </a:t>
            </a:r>
            <a:endParaRPr lang="en-TR" sz="16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EF917C8-C598-4075-BCCB-1EC6D695EA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464" y="9552529"/>
            <a:ext cx="2715004" cy="247685"/>
          </a:xfrm>
          <a:prstGeom prst="rect">
            <a:avLst/>
          </a:prstGeom>
        </p:spPr>
      </p:pic>
      <p:sp>
        <p:nvSpPr>
          <p:cNvPr id="9" name="Title 11">
            <a:extLst>
              <a:ext uri="{FF2B5EF4-FFF2-40B4-BE49-F238E27FC236}">
                <a16:creationId xmlns:a16="http://schemas.microsoft.com/office/drawing/2014/main" id="{A1AC318F-EE2D-4F03-ACE5-388C593C4ED0}"/>
              </a:ext>
            </a:extLst>
          </p:cNvPr>
          <p:cNvSpPr txBox="1">
            <a:spLocks/>
          </p:cNvSpPr>
          <p:nvPr/>
        </p:nvSpPr>
        <p:spPr>
          <a:xfrm>
            <a:off x="5562600" y="313266"/>
            <a:ext cx="1231900" cy="232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i="0" kern="1200">
                <a:solidFill>
                  <a:schemeClr val="bg1"/>
                </a:solidFill>
                <a:latin typeface="Avenir Black" panose="02000503020000020003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latin typeface="+mn-lt"/>
              </a:rPr>
              <a:t> 12 </a:t>
            </a:r>
            <a:r>
              <a:rPr lang="en-US" sz="1200" dirty="0" err="1">
                <a:latin typeface="+mn-lt"/>
              </a:rPr>
              <a:t>Mayıs</a:t>
            </a:r>
            <a:r>
              <a:rPr lang="en-US" sz="1200" dirty="0">
                <a:latin typeface="+mn-lt"/>
              </a:rPr>
              <a:t> </a:t>
            </a:r>
            <a:r>
              <a:rPr lang="en-US" sz="1200" i="0" dirty="0">
                <a:latin typeface="+mn-lt"/>
              </a:rPr>
              <a:t>2026</a:t>
            </a:r>
            <a:endParaRPr lang="en-TR" sz="1200" i="0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91D341-66A5-440C-8E25-8581C69263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507982"/>
            <a:ext cx="6858000" cy="449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057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18550-8E66-3DBD-DF5B-5030464AE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FAC031-5C7B-2A38-2938-EF7FB0A5763C}"/>
              </a:ext>
            </a:extLst>
          </p:cNvPr>
          <p:cNvSpPr txBox="1"/>
          <p:nvPr/>
        </p:nvSpPr>
        <p:spPr>
          <a:xfrm>
            <a:off x="364030" y="1074898"/>
            <a:ext cx="2977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Dip - </a:t>
            </a:r>
            <a:r>
              <a:rPr lang="en-US" sz="1600" b="1" dirty="0" err="1"/>
              <a:t>Zirve</a:t>
            </a:r>
            <a:endParaRPr lang="en-TR" sz="1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348E89-7009-3119-3FFE-F32FBC6C4B3C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TEKNİK ANALİZ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BE35EE5-95E6-4999-A228-F23E5666C2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464" y="9552529"/>
            <a:ext cx="2715004" cy="247685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04BDD3C-FA9A-4038-9491-BA2EC80E5D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925585"/>
              </p:ext>
            </p:extLst>
          </p:nvPr>
        </p:nvGraphicFramePr>
        <p:xfrm>
          <a:off x="364030" y="1413452"/>
          <a:ext cx="6129941" cy="7417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5813">
                  <a:extLst>
                    <a:ext uri="{9D8B030D-6E8A-4147-A177-3AD203B41FA5}">
                      <a16:colId xmlns:a16="http://schemas.microsoft.com/office/drawing/2014/main" val="3024974674"/>
                    </a:ext>
                  </a:extLst>
                </a:gridCol>
                <a:gridCol w="416943">
                  <a:extLst>
                    <a:ext uri="{9D8B030D-6E8A-4147-A177-3AD203B41FA5}">
                      <a16:colId xmlns:a16="http://schemas.microsoft.com/office/drawing/2014/main" val="409430630"/>
                    </a:ext>
                  </a:extLst>
                </a:gridCol>
                <a:gridCol w="470169">
                  <a:extLst>
                    <a:ext uri="{9D8B030D-6E8A-4147-A177-3AD203B41FA5}">
                      <a16:colId xmlns:a16="http://schemas.microsoft.com/office/drawing/2014/main" val="1118250693"/>
                    </a:ext>
                  </a:extLst>
                </a:gridCol>
                <a:gridCol w="416943">
                  <a:extLst>
                    <a:ext uri="{9D8B030D-6E8A-4147-A177-3AD203B41FA5}">
                      <a16:colId xmlns:a16="http://schemas.microsoft.com/office/drawing/2014/main" val="682244569"/>
                    </a:ext>
                  </a:extLst>
                </a:gridCol>
                <a:gridCol w="674204">
                  <a:extLst>
                    <a:ext uri="{9D8B030D-6E8A-4147-A177-3AD203B41FA5}">
                      <a16:colId xmlns:a16="http://schemas.microsoft.com/office/drawing/2014/main" val="883761490"/>
                    </a:ext>
                  </a:extLst>
                </a:gridCol>
                <a:gridCol w="416943">
                  <a:extLst>
                    <a:ext uri="{9D8B030D-6E8A-4147-A177-3AD203B41FA5}">
                      <a16:colId xmlns:a16="http://schemas.microsoft.com/office/drawing/2014/main" val="3942657029"/>
                    </a:ext>
                  </a:extLst>
                </a:gridCol>
                <a:gridCol w="381458">
                  <a:extLst>
                    <a:ext uri="{9D8B030D-6E8A-4147-A177-3AD203B41FA5}">
                      <a16:colId xmlns:a16="http://schemas.microsoft.com/office/drawing/2014/main" val="3739238742"/>
                    </a:ext>
                  </a:extLst>
                </a:gridCol>
                <a:gridCol w="638720">
                  <a:extLst>
                    <a:ext uri="{9D8B030D-6E8A-4147-A177-3AD203B41FA5}">
                      <a16:colId xmlns:a16="http://schemas.microsoft.com/office/drawing/2014/main" val="2642026492"/>
                    </a:ext>
                  </a:extLst>
                </a:gridCol>
                <a:gridCol w="727432">
                  <a:extLst>
                    <a:ext uri="{9D8B030D-6E8A-4147-A177-3AD203B41FA5}">
                      <a16:colId xmlns:a16="http://schemas.microsoft.com/office/drawing/2014/main" val="1479149614"/>
                    </a:ext>
                  </a:extLst>
                </a:gridCol>
                <a:gridCol w="718560">
                  <a:extLst>
                    <a:ext uri="{9D8B030D-6E8A-4147-A177-3AD203B41FA5}">
                      <a16:colId xmlns:a16="http://schemas.microsoft.com/office/drawing/2014/main" val="2626931434"/>
                    </a:ext>
                  </a:extLst>
                </a:gridCol>
                <a:gridCol w="842756">
                  <a:extLst>
                    <a:ext uri="{9D8B030D-6E8A-4147-A177-3AD203B41FA5}">
                      <a16:colId xmlns:a16="http://schemas.microsoft.com/office/drawing/2014/main" val="3319341293"/>
                    </a:ext>
                  </a:extLst>
                </a:gridCol>
              </a:tblGrid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HİSSE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>
                          <a:effectLst/>
                        </a:rPr>
                        <a:t>Dip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>
                          <a:effectLst/>
                        </a:rPr>
                        <a:t>Zirve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Ağ. Orta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>
                          <a:effectLst/>
                        </a:rPr>
                        <a:t>Önceki Kapanış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Kapanış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%Getiri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Dipten Uzaklık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Zirveden Uzaklık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Dibe Göre Getiri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Zirveye Göre Getiri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extLst>
                  <a:ext uri="{0D108BD9-81ED-4DB2-BD59-A6C34878D82A}">
                    <a16:rowId xmlns:a16="http://schemas.microsoft.com/office/drawing/2014/main" val="325118522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KCHOL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134.38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220.84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173.39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138.71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212.30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53.05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8588026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KLRHO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689.50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150.76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302.93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85.88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336.29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-82.42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4474499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KONTR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-23.30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-49.59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0402041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KRDMD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98.29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108.70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-0.90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8908873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KTLEV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122.20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119.10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1,434.31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1,733.99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00866369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KUYAS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91.00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152.97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-5.64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4635967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MAGEN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471.17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466.34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22833488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MAVI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80.14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55.79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-8.15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5822053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MGROS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412.49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698.50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549.62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512.04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680.50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93.71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2006855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MIATK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81.11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-5.92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9991836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MPARK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299.25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504.00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381.07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341.00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490.50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93.41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19448110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OBAMS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-39.55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70.60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-38.62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2452356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ODAS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-5.42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0444637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OTKAR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350.75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584.00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441.08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387.00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386.75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-0.06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-33.78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1532316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OYAKC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-16.67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1016259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65.52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-10.05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1378728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PASEU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175.00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120.35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70.30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65.86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-35.31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1044203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PATEK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-30.05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29383541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PETKM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53.76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65801898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PGSUS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167.30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274.50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214.78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244.90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-24.46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83.49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72610350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PSGYO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103.22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106.81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-12.54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0434040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QUAGR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-26.99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83.00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-66.11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66071417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RALYH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91.40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401.75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166.14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123.50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387.75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213.97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324.23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81957893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REEDR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-28.63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-36.76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53800336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72.73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72.93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65.81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34.19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-12.22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4426008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SARKY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158.12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184.33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-43.33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77054624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-6.10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-37.46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13360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SISE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92.10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77728272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163.46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93.69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217.94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-4.41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91918321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SOKM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70.25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-26.33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2625463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TABGD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157.20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284.25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226.25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174.45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281.50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79.07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-0.97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6342899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TAVHL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212.80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369.00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278.31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233.60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279.00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-24.39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8641593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TCELL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85.18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129.60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82.66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-5.94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86322150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THYAO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246.66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352.50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300.06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287.20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308.50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-12.48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0074509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TKFEN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159.90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124.91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157.00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135.43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97155825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TOASO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162.78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326.97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235.08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188.51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317.00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93.93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3723553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TRALT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79.01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-27.78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2083295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TRENJ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122.80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79.62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-21.99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9019955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TRMET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69.85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174.20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103.72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128.50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83.97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-26.23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31827794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TSKB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-11.62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76057300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TTKOM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-11.63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0703785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TUKAS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77.03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-37.44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0601845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TUPRS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279.50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197.11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118.88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259.50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118.28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128.40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-7.16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9792274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TUREX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-77.51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-72.24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64744799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TURSG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71.82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09012076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ULKER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141.70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114.44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104.30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74.12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-8.26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51302465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VAKBN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-24.71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80703373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VESTL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-28.39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-35.39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6142622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YKBNK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-10.74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39328534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ZOREN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>
                          <a:effectLst/>
                        </a:rPr>
                        <a:t>-22.80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39552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04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9065B4D-2966-E7C0-4597-0DF0F119E827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TEKNİK ANALİZ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AFEBA44-0EF2-4879-93A2-CABAC1F545D8}"/>
              </a:ext>
            </a:extLst>
          </p:cNvPr>
          <p:cNvGrpSpPr/>
          <p:nvPr/>
        </p:nvGrpSpPr>
        <p:grpSpPr>
          <a:xfrm>
            <a:off x="260653" y="976725"/>
            <a:ext cx="6336694" cy="7232749"/>
            <a:chOff x="364030" y="84903"/>
            <a:chExt cx="6336694" cy="723274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B68BDE7-C555-4091-9559-07040AC133F9}"/>
                </a:ext>
              </a:extLst>
            </p:cNvPr>
            <p:cNvSpPr txBox="1"/>
            <p:nvPr/>
          </p:nvSpPr>
          <p:spPr>
            <a:xfrm>
              <a:off x="364030" y="1074898"/>
              <a:ext cx="4169870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6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Yasal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6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Çekinceler</a:t>
              </a:r>
              <a:endParaRPr lang="en-TR" sz="16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64DDCEA-43E6-4E7F-A4A4-3A6C131B4B71}"/>
                </a:ext>
              </a:extLst>
            </p:cNvPr>
            <p:cNvSpPr txBox="1"/>
            <p:nvPr/>
          </p:nvSpPr>
          <p:spPr>
            <a:xfrm>
              <a:off x="364030" y="84903"/>
              <a:ext cx="6336694" cy="723274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just"/>
              <a:r>
                <a:rPr lang="en-US" sz="1600" b="1" dirty="0" err="1"/>
                <a:t>Sermaye</a:t>
              </a:r>
              <a:r>
                <a:rPr lang="en-US" sz="1600" b="1" dirty="0"/>
                <a:t> </a:t>
              </a:r>
              <a:r>
                <a:rPr lang="en-US" sz="1600" b="1" dirty="0" err="1"/>
                <a:t>Piyasası</a:t>
              </a:r>
              <a:r>
                <a:rPr lang="en-US" sz="1600" b="1" dirty="0"/>
                <a:t> </a:t>
              </a:r>
              <a:r>
                <a:rPr lang="en-US" sz="1600" b="1" dirty="0" err="1"/>
                <a:t>Kurulu’nun</a:t>
              </a:r>
              <a:r>
                <a:rPr lang="en-US" sz="1600" b="1" dirty="0"/>
                <a:t> Yatırım </a:t>
              </a:r>
              <a:r>
                <a:rPr lang="en-US" sz="1600" b="1" dirty="0" err="1"/>
                <a:t>Hizmetleri</a:t>
              </a:r>
              <a:r>
                <a:rPr lang="en-US" sz="1600" b="1" dirty="0"/>
                <a:t> </a:t>
              </a:r>
              <a:r>
                <a:rPr lang="en-US" sz="1600" b="1" dirty="0" err="1"/>
                <a:t>ve</a:t>
              </a:r>
              <a:r>
                <a:rPr lang="en-US" sz="1600" b="1" dirty="0"/>
                <a:t> </a:t>
              </a:r>
              <a:r>
                <a:rPr lang="en-US" sz="1600" b="1" dirty="0" err="1"/>
                <a:t>Faaliyetleri</a:t>
              </a:r>
              <a:r>
                <a:rPr lang="en-US" sz="1600" b="1" dirty="0"/>
                <a:t> </a:t>
              </a:r>
              <a:r>
                <a:rPr lang="en-US" sz="1600" b="1" dirty="0" err="1"/>
                <a:t>ile</a:t>
              </a:r>
              <a:r>
                <a:rPr lang="en-US" sz="1600" b="1" dirty="0"/>
                <a:t> Yan </a:t>
              </a:r>
              <a:r>
                <a:rPr lang="en-US" sz="1600" b="1" dirty="0" err="1"/>
                <a:t>Hizmetlere</a:t>
              </a:r>
              <a:r>
                <a:rPr lang="en-US" sz="1600" b="1" dirty="0"/>
                <a:t> </a:t>
              </a:r>
              <a:r>
                <a:rPr lang="en-US" sz="1600" b="1" dirty="0" err="1"/>
                <a:t>İlişkin</a:t>
              </a:r>
              <a:r>
                <a:rPr lang="en-US" sz="1600" b="1" dirty="0"/>
                <a:t> </a:t>
              </a:r>
              <a:r>
                <a:rPr lang="en-US" sz="1600" b="1" dirty="0" err="1"/>
                <a:t>Esaslar</a:t>
              </a:r>
              <a:r>
                <a:rPr lang="en-US" sz="1600" b="1" dirty="0"/>
                <a:t> </a:t>
              </a:r>
              <a:r>
                <a:rPr lang="en-US" sz="1600" b="1" dirty="0" err="1"/>
                <a:t>Hakkında</a:t>
              </a:r>
              <a:r>
                <a:rPr lang="en-US" sz="1600" b="1" dirty="0"/>
                <a:t> </a:t>
              </a:r>
              <a:r>
                <a:rPr lang="en-US" sz="1600" b="1" dirty="0" err="1"/>
                <a:t>Tebliğ’i</a:t>
              </a:r>
              <a:r>
                <a:rPr lang="en-US" sz="1600" b="1" dirty="0"/>
                <a:t> </a:t>
              </a:r>
              <a:r>
                <a:rPr lang="en-US" sz="1600" b="1" dirty="0" err="1"/>
                <a:t>Uyarınca</a:t>
              </a:r>
              <a:r>
                <a:rPr lang="en-US" sz="1600" b="1" dirty="0"/>
                <a:t> </a:t>
              </a:r>
              <a:r>
                <a:rPr lang="en-US" sz="1600" b="1" dirty="0" err="1"/>
                <a:t>Yayımlanan</a:t>
              </a:r>
              <a:r>
                <a:rPr lang="en-US" sz="1600" b="1" dirty="0"/>
                <a:t> </a:t>
              </a:r>
              <a:r>
                <a:rPr lang="en-US" sz="1600" b="1" dirty="0" err="1"/>
                <a:t>Uyarı</a:t>
              </a:r>
              <a:r>
                <a:rPr lang="en-US" sz="1600" b="1" dirty="0"/>
                <a:t> </a:t>
              </a:r>
              <a:r>
                <a:rPr lang="en-US" sz="1600" b="1" dirty="0" err="1"/>
                <a:t>Notu</a:t>
              </a:r>
              <a:endParaRPr lang="en-US" sz="1600" b="1" dirty="0"/>
            </a:p>
            <a:p>
              <a:pPr algn="just"/>
              <a:endParaRPr lang="en-US" sz="1600" b="1" dirty="0"/>
            </a:p>
            <a:p>
              <a:pPr algn="just"/>
              <a:endParaRPr lang="en-US" sz="1600" b="1" dirty="0"/>
            </a:p>
            <a:p>
              <a:pPr algn="just"/>
              <a:endParaRPr lang="en-US" sz="1600" b="1" dirty="0"/>
            </a:p>
            <a:p>
              <a:pPr algn="just"/>
              <a:r>
                <a:rPr lang="en-US" sz="1600" dirty="0" err="1"/>
                <a:t>Burada</a:t>
              </a:r>
              <a:r>
                <a:rPr lang="en-US" sz="1600" dirty="0"/>
                <a:t> </a:t>
              </a:r>
              <a:r>
                <a:rPr lang="en-US" sz="1600" dirty="0" err="1"/>
                <a:t>yer</a:t>
              </a:r>
              <a:r>
                <a:rPr lang="en-US" sz="1600" dirty="0"/>
                <a:t> </a:t>
              </a:r>
              <a:r>
                <a:rPr lang="en-US" sz="1600" dirty="0" err="1"/>
                <a:t>alan</a:t>
              </a:r>
              <a:r>
                <a:rPr lang="en-US" sz="1600" dirty="0"/>
                <a:t> </a:t>
              </a:r>
              <a:r>
                <a:rPr lang="en-US" sz="1600" dirty="0" err="1"/>
                <a:t>yatırım</a:t>
              </a:r>
              <a:r>
                <a:rPr lang="en-US" sz="1600" dirty="0"/>
                <a:t> </a:t>
              </a:r>
              <a:r>
                <a:rPr lang="en-US" sz="1600" dirty="0" err="1"/>
                <a:t>bilgi</a:t>
              </a:r>
              <a:r>
                <a:rPr lang="en-US" sz="1600" dirty="0"/>
                <a:t>, </a:t>
              </a:r>
              <a:r>
                <a:rPr lang="en-US" sz="1600" dirty="0" err="1"/>
                <a:t>yorum</a:t>
              </a:r>
              <a:r>
                <a:rPr lang="en-US" sz="1600" dirty="0"/>
                <a:t> </a:t>
              </a:r>
              <a:r>
                <a:rPr lang="en-US" sz="1600" dirty="0" err="1"/>
                <a:t>ve</a:t>
              </a:r>
              <a:r>
                <a:rPr lang="en-US" sz="1600" dirty="0"/>
                <a:t> </a:t>
              </a:r>
              <a:r>
                <a:rPr lang="en-US" sz="1600" dirty="0" err="1"/>
                <a:t>tavsiyeleri</a:t>
              </a:r>
              <a:r>
                <a:rPr lang="en-US" sz="1600" dirty="0"/>
                <a:t> </a:t>
              </a:r>
              <a:r>
                <a:rPr lang="en-US" sz="1600" dirty="0" err="1"/>
                <a:t>yatırım</a:t>
              </a:r>
              <a:r>
                <a:rPr lang="en-US" sz="1600" dirty="0"/>
                <a:t> </a:t>
              </a:r>
              <a:r>
                <a:rPr lang="en-US" sz="1600" dirty="0" err="1"/>
                <a:t>danışmanlığı</a:t>
              </a:r>
              <a:r>
                <a:rPr lang="en-US" sz="1600" dirty="0"/>
                <a:t> </a:t>
              </a:r>
              <a:r>
                <a:rPr lang="en-US" sz="1600" dirty="0" err="1"/>
                <a:t>kapsamında</a:t>
              </a:r>
              <a:r>
                <a:rPr lang="en-US" sz="1600" dirty="0"/>
                <a:t> </a:t>
              </a:r>
              <a:r>
                <a:rPr lang="en-US" sz="1600" dirty="0" err="1"/>
                <a:t>değildir</a:t>
              </a:r>
              <a:r>
                <a:rPr lang="en-US" sz="1600" dirty="0"/>
                <a:t>. Yatırım </a:t>
              </a:r>
              <a:r>
                <a:rPr lang="en-US" sz="1600" dirty="0" err="1"/>
                <a:t>danışmanlığı</a:t>
              </a:r>
              <a:r>
                <a:rPr lang="en-US" sz="1600" dirty="0"/>
                <a:t> </a:t>
              </a:r>
              <a:r>
                <a:rPr lang="en-US" sz="1600" dirty="0" err="1"/>
                <a:t>hizmeti</a:t>
              </a:r>
              <a:r>
                <a:rPr lang="en-US" sz="1600" dirty="0"/>
                <a:t>, </a:t>
              </a:r>
              <a:r>
                <a:rPr lang="en-US" sz="1600" dirty="0" err="1"/>
                <a:t>yetkili</a:t>
              </a:r>
              <a:r>
                <a:rPr lang="en-US" sz="1600" dirty="0"/>
                <a:t> </a:t>
              </a:r>
              <a:r>
                <a:rPr lang="en-US" sz="1600" dirty="0" err="1"/>
                <a:t>kuruluşlar</a:t>
              </a:r>
              <a:r>
                <a:rPr lang="en-US" sz="1600" dirty="0"/>
                <a:t> </a:t>
              </a:r>
              <a:r>
                <a:rPr lang="en-US" sz="1600" dirty="0" err="1"/>
                <a:t>tarafından</a:t>
              </a:r>
              <a:r>
                <a:rPr lang="en-US" sz="1600" dirty="0"/>
                <a:t> </a:t>
              </a:r>
              <a:r>
                <a:rPr lang="en-US" sz="1600" dirty="0" err="1"/>
                <a:t>kişilerin</a:t>
              </a:r>
              <a:r>
                <a:rPr lang="en-US" sz="1600" dirty="0"/>
                <a:t> risk </a:t>
              </a:r>
              <a:r>
                <a:rPr lang="en-US" sz="1600" dirty="0" err="1"/>
                <a:t>ve</a:t>
              </a:r>
              <a:r>
                <a:rPr lang="en-US" sz="1600" dirty="0"/>
                <a:t> </a:t>
              </a:r>
              <a:r>
                <a:rPr lang="en-US" sz="1600" dirty="0" err="1"/>
                <a:t>getiri</a:t>
              </a:r>
              <a:r>
                <a:rPr lang="en-US" sz="1600" dirty="0"/>
                <a:t> </a:t>
              </a:r>
              <a:r>
                <a:rPr lang="en-US" sz="1600" dirty="0" err="1"/>
                <a:t>tercihleri</a:t>
              </a:r>
              <a:r>
                <a:rPr lang="en-US" sz="1600" dirty="0"/>
                <a:t> </a:t>
              </a:r>
              <a:r>
                <a:rPr lang="en-US" sz="1600" dirty="0" err="1"/>
                <a:t>dikkate</a:t>
              </a:r>
              <a:r>
                <a:rPr lang="en-US" sz="1600" dirty="0"/>
                <a:t> </a:t>
              </a:r>
              <a:r>
                <a:rPr lang="en-US" sz="1600" dirty="0" err="1"/>
                <a:t>alınarak</a:t>
              </a:r>
              <a:r>
                <a:rPr lang="en-US" sz="1600" dirty="0"/>
                <a:t> </a:t>
              </a:r>
              <a:r>
                <a:rPr lang="en-US" sz="1600" dirty="0" err="1"/>
                <a:t>kişiye</a:t>
              </a:r>
              <a:r>
                <a:rPr lang="en-US" sz="1600" dirty="0"/>
                <a:t> </a:t>
              </a:r>
              <a:r>
                <a:rPr lang="en-US" sz="1600" dirty="0" err="1"/>
                <a:t>özel</a:t>
              </a:r>
              <a:r>
                <a:rPr lang="en-US" sz="1600" dirty="0"/>
                <a:t> </a:t>
              </a:r>
              <a:r>
                <a:rPr lang="en-US" sz="1600" dirty="0" err="1"/>
                <a:t>sunulmaktadır</a:t>
              </a:r>
              <a:r>
                <a:rPr lang="en-US" sz="1600" dirty="0"/>
                <a:t>. </a:t>
              </a:r>
              <a:r>
                <a:rPr lang="en-US" sz="1600" dirty="0" err="1"/>
                <a:t>Burada</a:t>
              </a:r>
              <a:r>
                <a:rPr lang="en-US" sz="1600" dirty="0"/>
                <a:t> </a:t>
              </a:r>
              <a:r>
                <a:rPr lang="en-US" sz="1600" dirty="0" err="1"/>
                <a:t>yer</a:t>
              </a:r>
              <a:r>
                <a:rPr lang="en-US" sz="1600" dirty="0"/>
                <a:t> </a:t>
              </a:r>
              <a:r>
                <a:rPr lang="en-US" sz="1600" dirty="0" err="1"/>
                <a:t>alan</a:t>
              </a:r>
              <a:r>
                <a:rPr lang="en-US" sz="1600" dirty="0"/>
                <a:t> </a:t>
              </a:r>
              <a:r>
                <a:rPr lang="en-US" sz="1600" dirty="0" err="1"/>
                <a:t>yorum</a:t>
              </a:r>
              <a:r>
                <a:rPr lang="en-US" sz="1600" dirty="0"/>
                <a:t> </a:t>
              </a:r>
              <a:r>
                <a:rPr lang="en-US" sz="1600" dirty="0" err="1"/>
                <a:t>ve</a:t>
              </a:r>
              <a:r>
                <a:rPr lang="en-US" sz="1600" dirty="0"/>
                <a:t> </a:t>
              </a:r>
              <a:r>
                <a:rPr lang="en-US" sz="1600" dirty="0" err="1"/>
                <a:t>tavsiyeler</a:t>
              </a:r>
              <a:r>
                <a:rPr lang="en-US" sz="1600" dirty="0"/>
                <a:t> </a:t>
              </a:r>
              <a:r>
                <a:rPr lang="en-US" sz="1600" dirty="0" err="1"/>
                <a:t>ise</a:t>
              </a:r>
              <a:r>
                <a:rPr lang="en-US" sz="1600" dirty="0"/>
                <a:t> </a:t>
              </a:r>
              <a:r>
                <a:rPr lang="en-US" sz="1600" dirty="0" err="1"/>
                <a:t>genel</a:t>
              </a:r>
              <a:r>
                <a:rPr lang="en-US" sz="1600" dirty="0"/>
                <a:t> </a:t>
              </a:r>
              <a:r>
                <a:rPr lang="en-US" sz="1600" dirty="0" err="1"/>
                <a:t>niteliktedir</a:t>
              </a:r>
              <a:r>
                <a:rPr lang="en-US" sz="1600" dirty="0"/>
                <a:t>. Bu </a:t>
              </a:r>
              <a:r>
                <a:rPr lang="en-US" sz="1600" dirty="0" err="1"/>
                <a:t>tavsiyeler</a:t>
              </a:r>
              <a:r>
                <a:rPr lang="en-US" sz="1600" dirty="0"/>
                <a:t> </a:t>
              </a:r>
              <a:r>
                <a:rPr lang="en-US" sz="1600" dirty="0" err="1"/>
                <a:t>mali</a:t>
              </a:r>
              <a:r>
                <a:rPr lang="en-US" sz="1600" dirty="0"/>
                <a:t> </a:t>
              </a:r>
              <a:r>
                <a:rPr lang="en-US" sz="1600" dirty="0" err="1"/>
                <a:t>durumunuz</a:t>
              </a:r>
              <a:r>
                <a:rPr lang="en-US" sz="1600" dirty="0"/>
                <a:t> </a:t>
              </a:r>
              <a:r>
                <a:rPr lang="en-US" sz="1600" dirty="0" err="1"/>
                <a:t>ile</a:t>
              </a:r>
              <a:r>
                <a:rPr lang="en-US" sz="1600" dirty="0"/>
                <a:t> risk </a:t>
              </a:r>
              <a:r>
                <a:rPr lang="en-US" sz="1600" dirty="0" err="1"/>
                <a:t>ve</a:t>
              </a:r>
              <a:r>
                <a:rPr lang="en-US" sz="1600" dirty="0"/>
                <a:t> </a:t>
              </a:r>
              <a:r>
                <a:rPr lang="en-US" sz="1600" dirty="0" err="1"/>
                <a:t>getiri</a:t>
              </a:r>
              <a:r>
                <a:rPr lang="en-US" sz="1600" dirty="0"/>
                <a:t> </a:t>
              </a:r>
              <a:r>
                <a:rPr lang="en-US" sz="1600" dirty="0" err="1"/>
                <a:t>tercihlerinize</a:t>
              </a:r>
              <a:r>
                <a:rPr lang="en-US" sz="1600" dirty="0"/>
                <a:t> </a:t>
              </a:r>
              <a:r>
                <a:rPr lang="en-US" sz="1600" dirty="0" err="1"/>
                <a:t>uygun</a:t>
              </a:r>
              <a:r>
                <a:rPr lang="en-US" sz="1600" dirty="0"/>
                <a:t> </a:t>
              </a:r>
              <a:r>
                <a:rPr lang="en-US" sz="1600" dirty="0" err="1"/>
                <a:t>olmayabilir</a:t>
              </a:r>
              <a:r>
                <a:rPr lang="en-US" sz="1600" dirty="0"/>
                <a:t>. Bu </a:t>
              </a:r>
              <a:r>
                <a:rPr lang="en-US" sz="1600" dirty="0" err="1"/>
                <a:t>nedenle</a:t>
              </a:r>
              <a:r>
                <a:rPr lang="en-US" sz="1600" dirty="0"/>
                <a:t>, </a:t>
              </a:r>
              <a:r>
                <a:rPr lang="en-US" sz="1600" dirty="0" err="1"/>
                <a:t>sadece</a:t>
              </a:r>
              <a:r>
                <a:rPr lang="en-US" sz="1600" dirty="0"/>
                <a:t> </a:t>
              </a:r>
              <a:r>
                <a:rPr lang="en-US" sz="1600" dirty="0" err="1"/>
                <a:t>burada</a:t>
              </a:r>
              <a:r>
                <a:rPr lang="en-US" sz="1600" dirty="0"/>
                <a:t> </a:t>
              </a:r>
              <a:r>
                <a:rPr lang="en-US" sz="1600" dirty="0" err="1"/>
                <a:t>yer</a:t>
              </a:r>
              <a:r>
                <a:rPr lang="en-US" sz="1600" dirty="0"/>
                <a:t> </a:t>
              </a:r>
              <a:r>
                <a:rPr lang="en-US" sz="1600" dirty="0" err="1"/>
                <a:t>alan</a:t>
              </a:r>
              <a:r>
                <a:rPr lang="en-US" sz="1600" dirty="0"/>
                <a:t> </a:t>
              </a:r>
              <a:r>
                <a:rPr lang="en-US" sz="1600" dirty="0" err="1"/>
                <a:t>bilgilere</a:t>
              </a:r>
              <a:r>
                <a:rPr lang="en-US" sz="1600" dirty="0"/>
                <a:t> </a:t>
              </a:r>
              <a:r>
                <a:rPr lang="en-US" sz="1600" dirty="0" err="1"/>
                <a:t>dayanılarak</a:t>
              </a:r>
              <a:r>
                <a:rPr lang="en-US" sz="1600" dirty="0"/>
                <a:t> </a:t>
              </a:r>
              <a:r>
                <a:rPr lang="en-US" sz="1600" dirty="0" err="1"/>
                <a:t>yatırım</a:t>
              </a:r>
              <a:r>
                <a:rPr lang="en-US" sz="1600" dirty="0"/>
                <a:t> </a:t>
              </a:r>
              <a:r>
                <a:rPr lang="en-US" sz="1600" dirty="0" err="1"/>
                <a:t>kararı</a:t>
              </a:r>
              <a:r>
                <a:rPr lang="en-US" sz="1600" dirty="0"/>
                <a:t> </a:t>
              </a:r>
              <a:r>
                <a:rPr lang="en-US" sz="1600" dirty="0" err="1"/>
                <a:t>verilmesi</a:t>
              </a:r>
              <a:r>
                <a:rPr lang="en-US" sz="1600" dirty="0"/>
                <a:t> </a:t>
              </a:r>
              <a:r>
                <a:rPr lang="en-US" sz="1600" dirty="0" err="1"/>
                <a:t>beklentilerinize</a:t>
              </a:r>
              <a:r>
                <a:rPr lang="en-US" sz="1600" dirty="0"/>
                <a:t> </a:t>
              </a:r>
              <a:r>
                <a:rPr lang="en-US" sz="1600" dirty="0" err="1"/>
                <a:t>uygun</a:t>
              </a:r>
              <a:r>
                <a:rPr lang="en-US" sz="1600" dirty="0"/>
                <a:t> </a:t>
              </a:r>
              <a:r>
                <a:rPr lang="en-US" sz="1600" dirty="0" err="1"/>
                <a:t>sonuçlar</a:t>
              </a:r>
              <a:r>
                <a:rPr lang="en-US" sz="1600" dirty="0"/>
                <a:t> </a:t>
              </a:r>
              <a:r>
                <a:rPr lang="en-US" sz="1600" dirty="0" err="1"/>
                <a:t>doğurmayabilir</a:t>
              </a:r>
              <a:r>
                <a:rPr lang="en-US" sz="1600" dirty="0"/>
                <a:t>. </a:t>
              </a:r>
            </a:p>
            <a:p>
              <a:pPr algn="just"/>
              <a:endParaRPr lang="en-US" sz="1600" dirty="0"/>
            </a:p>
            <a:p>
              <a:pPr algn="just"/>
              <a:r>
                <a:rPr lang="en-US" sz="1600" dirty="0" err="1"/>
                <a:t>Burada</a:t>
              </a:r>
              <a:r>
                <a:rPr lang="en-US" sz="1600" dirty="0"/>
                <a:t> </a:t>
              </a:r>
              <a:r>
                <a:rPr lang="en-US" sz="1600" dirty="0" err="1"/>
                <a:t>yer</a:t>
              </a:r>
              <a:r>
                <a:rPr lang="en-US" sz="1600" dirty="0"/>
                <a:t> </a:t>
              </a:r>
              <a:r>
                <a:rPr lang="en-US" sz="1600" dirty="0" err="1"/>
                <a:t>alan</a:t>
              </a:r>
              <a:r>
                <a:rPr lang="en-US" sz="1600" dirty="0"/>
                <a:t> </a:t>
              </a:r>
              <a:r>
                <a:rPr lang="en-US" sz="1600" dirty="0" err="1"/>
                <a:t>bilgiler</a:t>
              </a:r>
              <a:r>
                <a:rPr lang="en-US" sz="1600" dirty="0"/>
                <a:t> </a:t>
              </a:r>
              <a:r>
                <a:rPr lang="en-US" sz="1600" dirty="0" err="1"/>
                <a:t>Fiba</a:t>
              </a:r>
              <a:r>
                <a:rPr lang="en-US" sz="1600" dirty="0"/>
                <a:t> Yatırım </a:t>
              </a:r>
              <a:r>
                <a:rPr lang="en-US" sz="1600" dirty="0" err="1"/>
                <a:t>Menkul</a:t>
              </a:r>
              <a:r>
                <a:rPr lang="en-US" sz="1600" dirty="0"/>
                <a:t> </a:t>
              </a:r>
              <a:r>
                <a:rPr lang="en-US" sz="1600" dirty="0" err="1"/>
                <a:t>Değerler</a:t>
              </a:r>
              <a:r>
                <a:rPr lang="en-US" sz="1600" dirty="0"/>
                <a:t> A.Ş. </a:t>
              </a:r>
              <a:r>
                <a:rPr lang="en-US" sz="1600" dirty="0" err="1"/>
                <a:t>tarafından</a:t>
              </a:r>
              <a:r>
                <a:rPr lang="en-US" sz="1600" dirty="0"/>
                <a:t> </a:t>
              </a:r>
              <a:r>
                <a:rPr lang="en-US" sz="1600" dirty="0" err="1"/>
                <a:t>genel</a:t>
              </a:r>
              <a:r>
                <a:rPr lang="en-US" sz="1600" dirty="0"/>
                <a:t> </a:t>
              </a:r>
              <a:r>
                <a:rPr lang="en-US" sz="1600" dirty="0" err="1"/>
                <a:t>bilgilendirme</a:t>
              </a:r>
              <a:r>
                <a:rPr lang="en-US" sz="1600" dirty="0"/>
                <a:t> </a:t>
              </a:r>
              <a:r>
                <a:rPr lang="en-US" sz="1600" dirty="0" err="1"/>
                <a:t>amacı</a:t>
              </a:r>
              <a:r>
                <a:rPr lang="en-US" sz="1600" dirty="0"/>
                <a:t> </a:t>
              </a:r>
              <a:r>
                <a:rPr lang="en-US" sz="1600" dirty="0" err="1"/>
                <a:t>ile</a:t>
              </a:r>
              <a:r>
                <a:rPr lang="en-US" sz="1600" dirty="0"/>
                <a:t> </a:t>
              </a:r>
              <a:r>
                <a:rPr lang="en-US" sz="1600" dirty="0" err="1"/>
                <a:t>hazırlanmıştır</a:t>
              </a:r>
              <a:r>
                <a:rPr lang="en-US" sz="1600" dirty="0"/>
                <a:t>. </a:t>
              </a:r>
              <a:r>
                <a:rPr lang="en-US" sz="1600" dirty="0" err="1"/>
                <a:t>Burada</a:t>
              </a:r>
              <a:r>
                <a:rPr lang="en-US" sz="1600" dirty="0"/>
                <a:t> </a:t>
              </a:r>
              <a:r>
                <a:rPr lang="en-US" sz="1600" dirty="0" err="1"/>
                <a:t>yer</a:t>
              </a:r>
              <a:r>
                <a:rPr lang="en-US" sz="1600" dirty="0"/>
                <a:t> </a:t>
              </a:r>
              <a:r>
                <a:rPr lang="en-US" sz="1600" dirty="0" err="1"/>
                <a:t>alan</a:t>
              </a:r>
              <a:r>
                <a:rPr lang="en-US" sz="1600" dirty="0"/>
                <a:t> </a:t>
              </a:r>
              <a:r>
                <a:rPr lang="en-US" sz="1600" dirty="0" err="1"/>
                <a:t>yorum</a:t>
              </a:r>
              <a:r>
                <a:rPr lang="en-US" sz="1600" dirty="0"/>
                <a:t> </a:t>
              </a:r>
              <a:r>
                <a:rPr lang="en-US" sz="1600" dirty="0" err="1"/>
                <a:t>ve</a:t>
              </a:r>
              <a:r>
                <a:rPr lang="en-US" sz="1600" dirty="0"/>
                <a:t> </a:t>
              </a:r>
              <a:r>
                <a:rPr lang="en-US" sz="1600" dirty="0" err="1"/>
                <a:t>tavsiyeler</a:t>
              </a:r>
              <a:r>
                <a:rPr lang="en-US" sz="1600" dirty="0"/>
                <a:t>, </a:t>
              </a:r>
              <a:r>
                <a:rPr lang="en-US" sz="1600" dirty="0" err="1"/>
                <a:t>yorumda</a:t>
              </a:r>
              <a:r>
                <a:rPr lang="en-US" sz="1600" dirty="0"/>
                <a:t> </a:t>
              </a:r>
              <a:r>
                <a:rPr lang="en-US" sz="1600" dirty="0" err="1"/>
                <a:t>ve</a:t>
              </a:r>
              <a:r>
                <a:rPr lang="en-US" sz="1600" dirty="0"/>
                <a:t> </a:t>
              </a:r>
              <a:r>
                <a:rPr lang="en-US" sz="1600" dirty="0" err="1"/>
                <a:t>tavsiyede</a:t>
              </a:r>
              <a:r>
                <a:rPr lang="en-US" sz="1600" dirty="0"/>
                <a:t> </a:t>
              </a:r>
              <a:r>
                <a:rPr lang="en-US" sz="1600" dirty="0" err="1"/>
                <a:t>bulunanların</a:t>
              </a:r>
              <a:r>
                <a:rPr lang="en-US" sz="1600" dirty="0"/>
                <a:t> </a:t>
              </a:r>
              <a:r>
                <a:rPr lang="en-US" sz="1600" dirty="0" err="1"/>
                <a:t>kişisel</a:t>
              </a:r>
              <a:r>
                <a:rPr lang="en-US" sz="1600" dirty="0"/>
                <a:t> </a:t>
              </a:r>
              <a:r>
                <a:rPr lang="en-US" sz="1600" dirty="0" err="1"/>
                <a:t>görüşlerine</a:t>
              </a:r>
              <a:r>
                <a:rPr lang="en-US" sz="1600" dirty="0"/>
                <a:t> </a:t>
              </a:r>
              <a:r>
                <a:rPr lang="en-US" sz="1600" dirty="0" err="1"/>
                <a:t>dayanmaktadır</a:t>
              </a:r>
              <a:r>
                <a:rPr lang="en-US" sz="1600" dirty="0"/>
                <a:t>. </a:t>
              </a:r>
              <a:r>
                <a:rPr lang="en-US" sz="1600" dirty="0" err="1"/>
                <a:t>Herhangi</a:t>
              </a:r>
              <a:r>
                <a:rPr lang="en-US" sz="1600" dirty="0"/>
                <a:t> </a:t>
              </a:r>
              <a:r>
                <a:rPr lang="en-US" sz="1600" dirty="0" err="1"/>
                <a:t>bir</a:t>
              </a:r>
              <a:r>
                <a:rPr lang="en-US" sz="1600" dirty="0"/>
                <a:t> </a:t>
              </a:r>
              <a:r>
                <a:rPr lang="en-US" sz="1600" dirty="0" err="1"/>
                <a:t>yatırım</a:t>
              </a:r>
              <a:r>
                <a:rPr lang="en-US" sz="1600" dirty="0"/>
                <a:t> </a:t>
              </a:r>
              <a:r>
                <a:rPr lang="en-US" sz="1600" dirty="0" err="1"/>
                <a:t>aracının</a:t>
              </a:r>
              <a:r>
                <a:rPr lang="en-US" sz="1600" dirty="0"/>
                <a:t> al/sat/tut </a:t>
              </a:r>
              <a:r>
                <a:rPr lang="en-US" sz="1600" dirty="0" err="1"/>
                <a:t>önerisi</a:t>
              </a:r>
              <a:r>
                <a:rPr lang="en-US" sz="1600" dirty="0"/>
                <a:t> </a:t>
              </a:r>
              <a:r>
                <a:rPr lang="en-US" sz="1600" dirty="0" err="1"/>
                <a:t>ya</a:t>
              </a:r>
              <a:r>
                <a:rPr lang="en-US" sz="1600" dirty="0"/>
                <a:t> da </a:t>
              </a:r>
              <a:r>
                <a:rPr lang="en-US" sz="1600" dirty="0" err="1"/>
                <a:t>getiri</a:t>
              </a:r>
              <a:r>
                <a:rPr lang="en-US" sz="1600" dirty="0"/>
                <a:t> </a:t>
              </a:r>
              <a:r>
                <a:rPr lang="en-US" sz="1600" dirty="0" err="1"/>
                <a:t>vaadi</a:t>
              </a:r>
              <a:r>
                <a:rPr lang="en-US" sz="1600" dirty="0"/>
                <a:t> </a:t>
              </a:r>
              <a:r>
                <a:rPr lang="en-US" sz="1600" dirty="0" err="1"/>
                <a:t>olarak</a:t>
              </a:r>
              <a:r>
                <a:rPr lang="en-US" sz="1600" dirty="0"/>
                <a:t> </a:t>
              </a:r>
              <a:r>
                <a:rPr lang="en-US" sz="1600" dirty="0" err="1"/>
                <a:t>yorumlanmamalıdır</a:t>
              </a:r>
              <a:r>
                <a:rPr lang="en-US" sz="1600" dirty="0"/>
                <a:t>. </a:t>
              </a:r>
              <a:r>
                <a:rPr lang="en-US" sz="1600" dirty="0" err="1"/>
                <a:t>Tüm</a:t>
              </a:r>
              <a:r>
                <a:rPr lang="en-US" sz="1600" dirty="0"/>
                <a:t> </a:t>
              </a:r>
              <a:r>
                <a:rPr lang="en-US" sz="1600" dirty="0" err="1"/>
                <a:t>veriler</a:t>
              </a:r>
              <a:r>
                <a:rPr lang="en-US" sz="1600" dirty="0"/>
                <a:t>, </a:t>
              </a:r>
              <a:r>
                <a:rPr lang="en-US" sz="1600" dirty="0" err="1"/>
                <a:t>Fiba</a:t>
              </a:r>
              <a:r>
                <a:rPr lang="en-US" sz="1600" dirty="0"/>
                <a:t> Yatırım </a:t>
              </a:r>
              <a:r>
                <a:rPr lang="en-US" sz="1600" dirty="0" err="1"/>
                <a:t>Menkul</a:t>
              </a:r>
              <a:r>
                <a:rPr lang="en-US" sz="1600" dirty="0"/>
                <a:t> </a:t>
              </a:r>
              <a:r>
                <a:rPr lang="en-US" sz="1600" dirty="0" err="1"/>
                <a:t>Değerler</a:t>
              </a:r>
              <a:r>
                <a:rPr lang="en-US" sz="1600" dirty="0"/>
                <a:t> A.Ş. </a:t>
              </a:r>
              <a:r>
                <a:rPr lang="en-US" sz="1600" dirty="0" err="1"/>
                <a:t>tarafından</a:t>
              </a:r>
              <a:r>
                <a:rPr lang="en-US" sz="1600" dirty="0"/>
                <a:t> </a:t>
              </a:r>
              <a:r>
                <a:rPr lang="en-US" sz="1600" dirty="0" err="1"/>
                <a:t>güvenilir</a:t>
              </a:r>
              <a:r>
                <a:rPr lang="en-US" sz="1600" dirty="0"/>
                <a:t> </a:t>
              </a:r>
              <a:r>
                <a:rPr lang="en-US" sz="1600" dirty="0" err="1"/>
                <a:t>olduğuna</a:t>
              </a:r>
              <a:r>
                <a:rPr lang="en-US" sz="1600" dirty="0"/>
                <a:t> </a:t>
              </a:r>
              <a:r>
                <a:rPr lang="en-US" sz="1600" dirty="0" err="1"/>
                <a:t>inanılan</a:t>
              </a:r>
              <a:r>
                <a:rPr lang="en-US" sz="1600" dirty="0"/>
                <a:t> </a:t>
              </a:r>
              <a:r>
                <a:rPr lang="en-US" sz="1600" dirty="0" err="1"/>
                <a:t>kaynaklardan</a:t>
              </a:r>
              <a:r>
                <a:rPr lang="en-US" sz="1600" dirty="0"/>
                <a:t> </a:t>
              </a:r>
              <a:r>
                <a:rPr lang="en-US" sz="1600" dirty="0" err="1"/>
                <a:t>alınmıştır</a:t>
              </a:r>
              <a:r>
                <a:rPr lang="en-US" sz="1600" dirty="0"/>
                <a:t>. </a:t>
              </a:r>
              <a:r>
                <a:rPr lang="en-US" sz="1600" dirty="0" err="1"/>
                <a:t>Burada</a:t>
              </a:r>
              <a:r>
                <a:rPr lang="en-US" sz="1600" dirty="0"/>
                <a:t> </a:t>
              </a:r>
              <a:r>
                <a:rPr lang="en-US" sz="1600" dirty="0" err="1"/>
                <a:t>yer</a:t>
              </a:r>
              <a:r>
                <a:rPr lang="en-US" sz="1600" dirty="0"/>
                <a:t> </a:t>
              </a:r>
              <a:r>
                <a:rPr lang="en-US" sz="1600" dirty="0" err="1"/>
                <a:t>alan</a:t>
              </a:r>
              <a:r>
                <a:rPr lang="en-US" sz="1600" dirty="0"/>
                <a:t> </a:t>
              </a:r>
              <a:r>
                <a:rPr lang="en-US" sz="1600" dirty="0" err="1"/>
                <a:t>fiyatlar</a:t>
              </a:r>
              <a:r>
                <a:rPr lang="en-US" sz="1600" dirty="0"/>
                <a:t>, </a:t>
              </a:r>
              <a:r>
                <a:rPr lang="en-US" sz="1600" dirty="0" err="1"/>
                <a:t>veriler</a:t>
              </a:r>
              <a:r>
                <a:rPr lang="en-US" sz="1600" dirty="0"/>
                <a:t> </a:t>
              </a:r>
              <a:r>
                <a:rPr lang="en-US" sz="1600" dirty="0" err="1"/>
                <a:t>ve</a:t>
              </a:r>
              <a:r>
                <a:rPr lang="en-US" sz="1600" dirty="0"/>
                <a:t> </a:t>
              </a:r>
              <a:r>
                <a:rPr lang="en-US" sz="1600" dirty="0" err="1"/>
                <a:t>bilgilerin</a:t>
              </a:r>
              <a:r>
                <a:rPr lang="en-US" sz="1600" dirty="0"/>
                <a:t> tam </a:t>
              </a:r>
              <a:r>
                <a:rPr lang="en-US" sz="1600" dirty="0" err="1"/>
                <a:t>ve</a:t>
              </a:r>
              <a:r>
                <a:rPr lang="en-US" sz="1600" dirty="0"/>
                <a:t> </a:t>
              </a:r>
              <a:r>
                <a:rPr lang="en-US" sz="1600" dirty="0" err="1"/>
                <a:t>doğru</a:t>
              </a:r>
              <a:r>
                <a:rPr lang="en-US" sz="1600" dirty="0"/>
                <a:t> </a:t>
              </a:r>
              <a:r>
                <a:rPr lang="en-US" sz="1600" dirty="0" err="1"/>
                <a:t>olduğu</a:t>
              </a:r>
              <a:r>
                <a:rPr lang="en-US" sz="1600" dirty="0"/>
                <a:t> </a:t>
              </a:r>
              <a:r>
                <a:rPr lang="en-US" sz="1600" dirty="0" err="1"/>
                <a:t>garanti</a:t>
              </a:r>
              <a:r>
                <a:rPr lang="en-US" sz="1600" dirty="0"/>
                <a:t> </a:t>
              </a:r>
              <a:r>
                <a:rPr lang="en-US" sz="1600" dirty="0" err="1"/>
                <a:t>edilemez</a:t>
              </a:r>
              <a:r>
                <a:rPr lang="en-US" sz="1600" dirty="0"/>
                <a:t>; </a:t>
              </a:r>
              <a:r>
                <a:rPr lang="en-US" sz="1600" dirty="0" err="1"/>
                <a:t>içerik</a:t>
              </a:r>
              <a:r>
                <a:rPr lang="en-US" sz="1600" dirty="0"/>
                <a:t>, </a:t>
              </a:r>
              <a:r>
                <a:rPr lang="en-US" sz="1600" dirty="0" err="1"/>
                <a:t>haber</a:t>
              </a:r>
              <a:r>
                <a:rPr lang="en-US" sz="1600" dirty="0"/>
                <a:t> </a:t>
              </a:r>
              <a:r>
                <a:rPr lang="en-US" sz="1600" dirty="0" err="1"/>
                <a:t>verilmeksizin</a:t>
              </a:r>
              <a:r>
                <a:rPr lang="en-US" sz="1600" dirty="0"/>
                <a:t> </a:t>
              </a:r>
              <a:r>
                <a:rPr lang="en-US" sz="1600" dirty="0" err="1"/>
                <a:t>değiştirilebilir</a:t>
              </a:r>
              <a:r>
                <a:rPr lang="en-US" sz="1600" dirty="0"/>
                <a:t>. Bu </a:t>
              </a:r>
              <a:r>
                <a:rPr lang="en-US" sz="1600" dirty="0" err="1"/>
                <a:t>kaynakların</a:t>
              </a:r>
              <a:r>
                <a:rPr lang="en-US" sz="1600" dirty="0"/>
                <a:t> </a:t>
              </a:r>
              <a:r>
                <a:rPr lang="en-US" sz="1600" dirty="0" err="1"/>
                <a:t>kullanılması</a:t>
              </a:r>
              <a:r>
                <a:rPr lang="en-US" sz="1600" dirty="0"/>
                <a:t> </a:t>
              </a:r>
              <a:r>
                <a:rPr lang="en-US" sz="1600" dirty="0" err="1"/>
                <a:t>nedeni</a:t>
              </a:r>
              <a:r>
                <a:rPr lang="en-US" sz="1600" dirty="0"/>
                <a:t> </a:t>
              </a:r>
              <a:r>
                <a:rPr lang="en-US" sz="1600" dirty="0" err="1"/>
                <a:t>ile</a:t>
              </a:r>
              <a:r>
                <a:rPr lang="en-US" sz="1600" dirty="0"/>
                <a:t> </a:t>
              </a:r>
              <a:r>
                <a:rPr lang="en-US" sz="1600" dirty="0" err="1"/>
                <a:t>ortaya</a:t>
              </a:r>
              <a:r>
                <a:rPr lang="en-US" sz="1600" dirty="0"/>
                <a:t> </a:t>
              </a:r>
              <a:r>
                <a:rPr lang="en-US" sz="1600" dirty="0" err="1"/>
                <a:t>çıkabilecek</a:t>
              </a:r>
              <a:r>
                <a:rPr lang="en-US" sz="1600" dirty="0"/>
                <a:t> </a:t>
              </a:r>
              <a:r>
                <a:rPr lang="en-US" sz="1600" dirty="0" err="1"/>
                <a:t>hatalardan</a:t>
              </a:r>
              <a:r>
                <a:rPr lang="en-US" sz="1600" dirty="0"/>
                <a:t> </a:t>
              </a:r>
              <a:r>
                <a:rPr lang="en-US" sz="1600" dirty="0" err="1"/>
                <a:t>veya</a:t>
              </a:r>
              <a:r>
                <a:rPr lang="en-US" sz="1600" dirty="0"/>
                <a:t> </a:t>
              </a:r>
              <a:r>
                <a:rPr lang="en-US" sz="1600" dirty="0" err="1"/>
                <a:t>zararlardan</a:t>
              </a:r>
              <a:r>
                <a:rPr lang="en-US" sz="1600" dirty="0"/>
                <a:t> </a:t>
              </a:r>
              <a:r>
                <a:rPr lang="en-US" sz="1600" dirty="0" err="1"/>
                <a:t>Fiba</a:t>
              </a:r>
              <a:r>
                <a:rPr lang="en-US" sz="1600" dirty="0"/>
                <a:t> Yatırım </a:t>
              </a:r>
              <a:r>
                <a:rPr lang="en-US" sz="1600" dirty="0" err="1"/>
                <a:t>Menkul</a:t>
              </a:r>
              <a:r>
                <a:rPr lang="en-US" sz="1600" dirty="0"/>
                <a:t> </a:t>
              </a:r>
              <a:r>
                <a:rPr lang="en-US" sz="1600" dirty="0" err="1"/>
                <a:t>Değerler</a:t>
              </a:r>
              <a:r>
                <a:rPr lang="en-US" sz="1600" dirty="0"/>
                <a:t> A.Ş. </a:t>
              </a:r>
              <a:r>
                <a:rPr lang="en-US" sz="1600" dirty="0" err="1"/>
                <a:t>ve</a:t>
              </a:r>
              <a:r>
                <a:rPr lang="en-US" sz="1600" dirty="0"/>
                <a:t>/</a:t>
              </a:r>
              <a:r>
                <a:rPr lang="en-US" sz="1600" dirty="0" err="1"/>
                <a:t>veya</a:t>
              </a:r>
              <a:r>
                <a:rPr lang="en-US" sz="1600" dirty="0"/>
                <a:t> </a:t>
              </a:r>
              <a:r>
                <a:rPr lang="en-US" sz="1600" dirty="0" err="1"/>
                <a:t>Fiba</a:t>
              </a:r>
              <a:r>
                <a:rPr lang="en-US" sz="1600" dirty="0"/>
                <a:t> Yatırım </a:t>
              </a:r>
              <a:r>
                <a:rPr lang="en-US" sz="1600" dirty="0" err="1"/>
                <a:t>Menkul</a:t>
              </a:r>
              <a:r>
                <a:rPr lang="en-US" sz="1600" dirty="0"/>
                <a:t> </a:t>
              </a:r>
              <a:r>
                <a:rPr lang="en-US" sz="1600" dirty="0" err="1"/>
                <a:t>Değerler</a:t>
              </a:r>
              <a:r>
                <a:rPr lang="en-US" sz="1600" dirty="0"/>
                <a:t> A.Ş. </a:t>
              </a:r>
              <a:r>
                <a:rPr lang="en-US" sz="1600" dirty="0" err="1"/>
                <a:t>çalışanları</a:t>
              </a:r>
              <a:r>
                <a:rPr lang="en-US" sz="1600" dirty="0"/>
                <a:t> </a:t>
              </a:r>
              <a:r>
                <a:rPr lang="en-US" sz="1600" dirty="0" err="1"/>
                <a:t>sorumlu</a:t>
              </a:r>
              <a:r>
                <a:rPr lang="en-US" sz="1600" dirty="0"/>
                <a:t> </a:t>
              </a:r>
              <a:r>
                <a:rPr lang="en-US" sz="1600" dirty="0" err="1"/>
                <a:t>değildir</a:t>
              </a:r>
              <a:r>
                <a:rPr lang="en-US" sz="1600" dirty="0"/>
                <a:t>.</a:t>
              </a:r>
            </a:p>
            <a:p>
              <a:endParaRPr lang="en-US" sz="1600" dirty="0"/>
            </a:p>
            <a:p>
              <a:endParaRPr lang="en-US" sz="1600" dirty="0"/>
            </a:p>
            <a:p>
              <a:endParaRPr lang="en-US" sz="1600" dirty="0"/>
            </a:p>
            <a:p>
              <a:endParaRPr lang="en-US" sz="1600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F1A06E0-CFCF-4D3E-85F4-E4A36B66D8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464" y="9552529"/>
            <a:ext cx="2715004" cy="24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87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18550-8E66-3DBD-DF5B-5030464AE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FAC031-5C7B-2A38-2938-EF7FB0A5763C}"/>
              </a:ext>
            </a:extLst>
          </p:cNvPr>
          <p:cNvSpPr txBox="1"/>
          <p:nvPr/>
        </p:nvSpPr>
        <p:spPr>
          <a:xfrm>
            <a:off x="364030" y="1074898"/>
            <a:ext cx="2977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Teknik Analiz – VİOP  </a:t>
            </a:r>
            <a:endParaRPr lang="en-TR" sz="1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348E89-7009-3119-3FFE-F32FBC6C4B3C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TEKNİK ANALİZ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ED4164-95FD-4315-8FCF-674C39B12571}"/>
              </a:ext>
            </a:extLst>
          </p:cNvPr>
          <p:cNvSpPr txBox="1"/>
          <p:nvPr/>
        </p:nvSpPr>
        <p:spPr>
          <a:xfrm>
            <a:off x="31750" y="6373341"/>
            <a:ext cx="67945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VİOP </a:t>
            </a:r>
            <a:r>
              <a:rPr lang="en-US" sz="1200" dirty="0" err="1"/>
              <a:t>endeks</a:t>
            </a:r>
            <a:r>
              <a:rPr lang="en-US" sz="1200" dirty="0"/>
              <a:t> </a:t>
            </a:r>
            <a:r>
              <a:rPr lang="en-US" sz="1200" dirty="0" err="1"/>
              <a:t>yakın</a:t>
            </a:r>
            <a:r>
              <a:rPr lang="en-US" sz="1200" dirty="0"/>
              <a:t> vade </a:t>
            </a:r>
            <a:r>
              <a:rPr lang="en-US" sz="1200" dirty="0" err="1"/>
              <a:t>kontratı</a:t>
            </a:r>
            <a:r>
              <a:rPr lang="en-US" sz="1200" dirty="0"/>
              <a:t>, </a:t>
            </a:r>
            <a:r>
              <a:rPr lang="en-US" sz="1200" b="1" dirty="0"/>
              <a:t>18098 </a:t>
            </a:r>
            <a:r>
              <a:rPr lang="en-US" sz="1200" b="1" dirty="0" err="1"/>
              <a:t>yüksek</a:t>
            </a:r>
            <a:r>
              <a:rPr lang="en-US" sz="1200" b="1" dirty="0"/>
              <a:t> </a:t>
            </a:r>
            <a:r>
              <a:rPr lang="en-US" sz="1200" dirty="0" err="1"/>
              <a:t>seviyesini</a:t>
            </a:r>
            <a:r>
              <a:rPr lang="en-US" sz="1200" dirty="0"/>
              <a:t> </a:t>
            </a:r>
            <a:r>
              <a:rPr lang="en-US" sz="1200" dirty="0" err="1"/>
              <a:t>görmüş</a:t>
            </a:r>
            <a:r>
              <a:rPr lang="en-US" sz="1200" dirty="0"/>
              <a:t> ve </a:t>
            </a:r>
            <a:r>
              <a:rPr lang="en-US" sz="1200" dirty="0" err="1"/>
              <a:t>günü</a:t>
            </a:r>
            <a:r>
              <a:rPr lang="en-US" sz="1200" dirty="0"/>
              <a:t> </a:t>
            </a:r>
            <a:r>
              <a:rPr lang="en-US" sz="1200" b="1" dirty="0"/>
              <a:t>17953</a:t>
            </a:r>
            <a:r>
              <a:rPr lang="en-US" sz="1200" dirty="0"/>
              <a:t> </a:t>
            </a:r>
            <a:r>
              <a:rPr lang="en-US" sz="1200" dirty="0" err="1"/>
              <a:t>seviyesinde</a:t>
            </a:r>
            <a:r>
              <a:rPr lang="en-US" sz="1200" dirty="0"/>
              <a:t> </a:t>
            </a:r>
            <a:r>
              <a:rPr lang="en-US" sz="1200" dirty="0" err="1"/>
              <a:t>tamamlamıştır</a:t>
            </a:r>
            <a:r>
              <a:rPr lang="en-US" sz="1200" dirty="0"/>
              <a:t>.</a:t>
            </a:r>
          </a:p>
          <a:p>
            <a:pPr algn="just"/>
            <a:r>
              <a:rPr lang="en-US" sz="1200" dirty="0"/>
              <a:t> </a:t>
            </a:r>
          </a:p>
          <a:p>
            <a:pPr algn="just"/>
            <a:r>
              <a:rPr lang="en-US" sz="1200" b="1" dirty="0" err="1">
                <a:solidFill>
                  <a:srgbClr val="00B050"/>
                </a:solidFill>
              </a:rPr>
              <a:t>Yukarı</a:t>
            </a:r>
            <a:r>
              <a:rPr lang="en-US" sz="1200" dirty="0"/>
              <a:t> </a:t>
            </a:r>
            <a:r>
              <a:rPr lang="en-US" sz="1200" dirty="0" err="1"/>
              <a:t>yön</a:t>
            </a:r>
            <a:r>
              <a:rPr lang="en-US" sz="1200" dirty="0"/>
              <a:t> </a:t>
            </a:r>
            <a:r>
              <a:rPr lang="en-US" sz="1200" dirty="0" err="1"/>
              <a:t>fiyatlamasında</a:t>
            </a:r>
            <a:r>
              <a:rPr lang="en-US" sz="1200" dirty="0"/>
              <a:t>; </a:t>
            </a:r>
            <a:r>
              <a:rPr lang="en-US" sz="1200" b="1" dirty="0"/>
              <a:t> 18043 – 18132 – 18222 – 18312 – 18401 </a:t>
            </a:r>
            <a:r>
              <a:rPr lang="en-US" sz="1200" b="1" dirty="0" err="1"/>
              <a:t>direnç</a:t>
            </a:r>
            <a:r>
              <a:rPr lang="en-US" sz="1200" dirty="0"/>
              <a:t> </a:t>
            </a:r>
            <a:r>
              <a:rPr lang="en-US" sz="1200" dirty="0" err="1"/>
              <a:t>seviyeleri</a:t>
            </a:r>
            <a:r>
              <a:rPr lang="en-US" sz="1200" dirty="0"/>
              <a:t> </a:t>
            </a:r>
            <a:r>
              <a:rPr lang="en-US" sz="1200" dirty="0" err="1"/>
              <a:t>gündeme</a:t>
            </a:r>
            <a:r>
              <a:rPr lang="en-US" sz="1200" dirty="0"/>
              <a:t> </a:t>
            </a:r>
            <a:r>
              <a:rPr lang="en-US" sz="1200" dirty="0" err="1"/>
              <a:t>gelebilir</a:t>
            </a:r>
            <a:r>
              <a:rPr lang="en-US" sz="1200" dirty="0"/>
              <a:t>.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b="1" dirty="0" err="1">
                <a:solidFill>
                  <a:srgbClr val="FF0000"/>
                </a:solidFill>
              </a:rPr>
              <a:t>Aşağı</a:t>
            </a:r>
            <a:r>
              <a:rPr lang="en-US" sz="1200" dirty="0"/>
              <a:t> </a:t>
            </a:r>
            <a:r>
              <a:rPr lang="en-US" sz="1200" dirty="0" err="1"/>
              <a:t>yön</a:t>
            </a:r>
            <a:r>
              <a:rPr lang="en-US" sz="1200" dirty="0"/>
              <a:t> </a:t>
            </a:r>
            <a:r>
              <a:rPr lang="en-US" sz="1200" dirty="0" err="1"/>
              <a:t>fiyatlamasında</a:t>
            </a:r>
            <a:r>
              <a:rPr lang="en-US" sz="1200" dirty="0"/>
              <a:t>; </a:t>
            </a:r>
            <a:r>
              <a:rPr lang="en-US" sz="1200" b="1" dirty="0"/>
              <a:t> 17863 – 17773 – 17683 – 17593 </a:t>
            </a:r>
            <a:r>
              <a:rPr lang="en-US" sz="1200" b="1" dirty="0" err="1"/>
              <a:t>destek</a:t>
            </a:r>
            <a:r>
              <a:rPr lang="en-US" sz="1200" dirty="0"/>
              <a:t> </a:t>
            </a:r>
            <a:r>
              <a:rPr lang="en-US" sz="1200" dirty="0" err="1"/>
              <a:t>seviyeleri</a:t>
            </a:r>
            <a:r>
              <a:rPr lang="en-US" sz="1200" dirty="0"/>
              <a:t> </a:t>
            </a:r>
            <a:r>
              <a:rPr lang="en-US" sz="1200" dirty="0" err="1"/>
              <a:t>takip</a:t>
            </a:r>
            <a:r>
              <a:rPr lang="en-US" sz="1200" dirty="0"/>
              <a:t> </a:t>
            </a:r>
            <a:r>
              <a:rPr lang="en-US" sz="1200" dirty="0" err="1"/>
              <a:t>edilebilir</a:t>
            </a:r>
            <a:r>
              <a:rPr lang="en-US" sz="1200" dirty="0"/>
              <a:t>.</a:t>
            </a:r>
          </a:p>
          <a:p>
            <a:pPr algn="just"/>
            <a:endParaRPr lang="en-US" sz="1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3E7B797-7C84-4063-BDB1-51D0B6EA53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464" y="9552529"/>
            <a:ext cx="2715004" cy="2476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7069A3-5F81-4450-B33E-676FE0A2D3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47038"/>
            <a:ext cx="6858000" cy="449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697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18550-8E66-3DBD-DF5B-5030464AE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FAC031-5C7B-2A38-2938-EF7FB0A5763C}"/>
              </a:ext>
            </a:extLst>
          </p:cNvPr>
          <p:cNvSpPr txBox="1"/>
          <p:nvPr/>
        </p:nvSpPr>
        <p:spPr>
          <a:xfrm>
            <a:off x="364030" y="1074898"/>
            <a:ext cx="35957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BIST100 Destek – Direnç Seviyeleri</a:t>
            </a:r>
            <a:endParaRPr lang="en-TR" sz="1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348E89-7009-3119-3FFE-F32FBC6C4B3C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TEKNİK ANALİZ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3FCEE2-884B-43D5-BD0E-423052C36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464" y="9552529"/>
            <a:ext cx="2715004" cy="24768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D74CD92-FFB8-42DA-8697-2551C16AE9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005571"/>
              </p:ext>
            </p:extLst>
          </p:nvPr>
        </p:nvGraphicFramePr>
        <p:xfrm>
          <a:off x="364030" y="1413452"/>
          <a:ext cx="6129941" cy="7417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1107">
                  <a:extLst>
                    <a:ext uri="{9D8B030D-6E8A-4147-A177-3AD203B41FA5}">
                      <a16:colId xmlns:a16="http://schemas.microsoft.com/office/drawing/2014/main" val="1798142278"/>
                    </a:ext>
                  </a:extLst>
                </a:gridCol>
                <a:gridCol w="555824">
                  <a:extLst>
                    <a:ext uri="{9D8B030D-6E8A-4147-A177-3AD203B41FA5}">
                      <a16:colId xmlns:a16="http://schemas.microsoft.com/office/drawing/2014/main" val="3564799407"/>
                    </a:ext>
                  </a:extLst>
                </a:gridCol>
                <a:gridCol w="889318">
                  <a:extLst>
                    <a:ext uri="{9D8B030D-6E8A-4147-A177-3AD203B41FA5}">
                      <a16:colId xmlns:a16="http://schemas.microsoft.com/office/drawing/2014/main" val="1205824867"/>
                    </a:ext>
                  </a:extLst>
                </a:gridCol>
                <a:gridCol w="968721">
                  <a:extLst>
                    <a:ext uri="{9D8B030D-6E8A-4147-A177-3AD203B41FA5}">
                      <a16:colId xmlns:a16="http://schemas.microsoft.com/office/drawing/2014/main" val="3731208443"/>
                    </a:ext>
                  </a:extLst>
                </a:gridCol>
                <a:gridCol w="968721">
                  <a:extLst>
                    <a:ext uri="{9D8B030D-6E8A-4147-A177-3AD203B41FA5}">
                      <a16:colId xmlns:a16="http://schemas.microsoft.com/office/drawing/2014/main" val="1276869253"/>
                    </a:ext>
                  </a:extLst>
                </a:gridCol>
                <a:gridCol w="1048125">
                  <a:extLst>
                    <a:ext uri="{9D8B030D-6E8A-4147-A177-3AD203B41FA5}">
                      <a16:colId xmlns:a16="http://schemas.microsoft.com/office/drawing/2014/main" val="4072921151"/>
                    </a:ext>
                  </a:extLst>
                </a:gridCol>
                <a:gridCol w="1048125">
                  <a:extLst>
                    <a:ext uri="{9D8B030D-6E8A-4147-A177-3AD203B41FA5}">
                      <a16:colId xmlns:a16="http://schemas.microsoft.com/office/drawing/2014/main" val="4077938425"/>
                    </a:ext>
                  </a:extLst>
                </a:gridCol>
              </a:tblGrid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HİSSE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FİYAT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BASİT HO 5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21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50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100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200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12106992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KCHOL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212.3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209.84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205.83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195.99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191.88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179.20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1068502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KLRHO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118.14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109.97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140.99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283.68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200.85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128040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KONTR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76245278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KRDMD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04169234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KTLEV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119.1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77.82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22619877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KUYAS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86.78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80.48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69.52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88691322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MAGEN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55.33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3318431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MAVI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2986508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MGROS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680.5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677.90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654.48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627.03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619.37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550.63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5178181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MIATK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7630709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MPARK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490.5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474.70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457.77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440.06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432.61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389.09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9264444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OBAMS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7881766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ODAS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30497542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OTKAR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386.8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386.60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388.61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418.09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460.97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20484636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OYAKC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73934042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8821796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PASEU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111.36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122.53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133.74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127.58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73381919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PATEK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6567175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PETKM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9866982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PGSUS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184.44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182.65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193.68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208.82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2582983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PSGYO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6199189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QUAGR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19546611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RALYH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387.8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328.69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235.16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215.35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190.10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6775898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REEDR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56415063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11335530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SARKY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7450802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77114315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SISE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94801669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26261620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SOKM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53.77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9647228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TABGD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281.5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274.45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264.00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255.55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251.60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237.65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54680168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TAVHL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283.75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303.56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303.58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315.42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285.53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2528271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TCELL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118.68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112.10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110.63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102.61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3729131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THYAO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308.5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308.55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316.92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303.49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301.40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301.29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0426867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TKFEN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147.84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132.49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6125664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TOASO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313.75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296.80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286.68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280.66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255.12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22880493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TRALT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7606952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TRENJ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92.88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98.67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8449557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TRMET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128.5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122.12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129.51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135.24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131.58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108.80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66522316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TSKB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05355856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TTKOM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65.49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87995506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TUKAS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21424854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TUPRS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259.5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263.80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263.99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252.63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228.32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200.85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6112027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TUREX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93567846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TURSG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7182165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ULKER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129.36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123.95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118.99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6034175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VAKBN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5711487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VESTL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3406113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YKBNK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5742106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ZOREN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>
                          <a:effectLst/>
                        </a:rPr>
                        <a:t>3.29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116171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411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18550-8E66-3DBD-DF5B-5030464AE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FAC031-5C7B-2A38-2938-EF7FB0A5763C}"/>
              </a:ext>
            </a:extLst>
          </p:cNvPr>
          <p:cNvSpPr txBox="1"/>
          <p:nvPr/>
        </p:nvSpPr>
        <p:spPr>
          <a:xfrm>
            <a:off x="364030" y="1074898"/>
            <a:ext cx="35957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BIST100 Destek – Direnç Seviyeleri</a:t>
            </a:r>
            <a:endParaRPr lang="en-TR" sz="1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348E89-7009-3119-3FFE-F32FBC6C4B3C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TEKNİK ANALİZ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56E486-787B-4EC4-A3A0-559EBF59D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464" y="9552529"/>
            <a:ext cx="2715004" cy="24768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F4631F5-36F8-41B8-8823-FF2856E141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374609"/>
              </p:ext>
            </p:extLst>
          </p:nvPr>
        </p:nvGraphicFramePr>
        <p:xfrm>
          <a:off x="364030" y="1413452"/>
          <a:ext cx="6129941" cy="7417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1107">
                  <a:extLst>
                    <a:ext uri="{9D8B030D-6E8A-4147-A177-3AD203B41FA5}">
                      <a16:colId xmlns:a16="http://schemas.microsoft.com/office/drawing/2014/main" val="811163531"/>
                    </a:ext>
                  </a:extLst>
                </a:gridCol>
                <a:gridCol w="555824">
                  <a:extLst>
                    <a:ext uri="{9D8B030D-6E8A-4147-A177-3AD203B41FA5}">
                      <a16:colId xmlns:a16="http://schemas.microsoft.com/office/drawing/2014/main" val="4045550222"/>
                    </a:ext>
                  </a:extLst>
                </a:gridCol>
                <a:gridCol w="889318">
                  <a:extLst>
                    <a:ext uri="{9D8B030D-6E8A-4147-A177-3AD203B41FA5}">
                      <a16:colId xmlns:a16="http://schemas.microsoft.com/office/drawing/2014/main" val="3013227207"/>
                    </a:ext>
                  </a:extLst>
                </a:gridCol>
                <a:gridCol w="968721">
                  <a:extLst>
                    <a:ext uri="{9D8B030D-6E8A-4147-A177-3AD203B41FA5}">
                      <a16:colId xmlns:a16="http://schemas.microsoft.com/office/drawing/2014/main" val="2937254529"/>
                    </a:ext>
                  </a:extLst>
                </a:gridCol>
                <a:gridCol w="968721">
                  <a:extLst>
                    <a:ext uri="{9D8B030D-6E8A-4147-A177-3AD203B41FA5}">
                      <a16:colId xmlns:a16="http://schemas.microsoft.com/office/drawing/2014/main" val="524037217"/>
                    </a:ext>
                  </a:extLst>
                </a:gridCol>
                <a:gridCol w="1048125">
                  <a:extLst>
                    <a:ext uri="{9D8B030D-6E8A-4147-A177-3AD203B41FA5}">
                      <a16:colId xmlns:a16="http://schemas.microsoft.com/office/drawing/2014/main" val="3593871896"/>
                    </a:ext>
                  </a:extLst>
                </a:gridCol>
                <a:gridCol w="1048125">
                  <a:extLst>
                    <a:ext uri="{9D8B030D-6E8A-4147-A177-3AD203B41FA5}">
                      <a16:colId xmlns:a16="http://schemas.microsoft.com/office/drawing/2014/main" val="2533100581"/>
                    </a:ext>
                  </a:extLst>
                </a:gridCol>
              </a:tblGrid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HİSSE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FİYAT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5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BASİT HO 21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50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100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200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88882500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AEFES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77361792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AGHOL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3553493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74.27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76.78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74.37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90444777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0935435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AKSEN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83.33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73.49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9145041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ALARK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98.99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93.05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80483445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ALTNY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70296979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ANSGR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89448912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ARCLK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114.08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115.36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114.07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117.29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17686003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ASELS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431.8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429.90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413.98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367.43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323.11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257.71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6164139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ASTOR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339.5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319.95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246.92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215.27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181.73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142.07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85850432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BALSU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7699367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BIMAS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774.5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775.30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754.24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710.87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669.25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599.29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3844839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BRSAN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596.5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600.50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566.50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545.97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586.02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513.86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07753692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BRYAT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2,168.60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2,150.57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2,086.90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2,109.14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2,125.02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07399379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BSOKE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22.19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6883459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BTCIM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7780129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CANTE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46401620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CCOLA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73.28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70.92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1544551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CIMSA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55.77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7934706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CVKMD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1093507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CWENE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3350021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DAPGM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7538888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DOAS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184.6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184.06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192.32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180.90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6302179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DOHOL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89498300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DSTKF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2,662.10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2,457.50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2,068.69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1,424.95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1,036.76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318781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ECILC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101.93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1868309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EFOR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944330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EKGYO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12036052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ENERY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8851139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ENJSA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120.7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119.48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114.54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22291198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ENKAI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108.90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91.76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81.29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8393741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EREGL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86755784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EUPWR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0287131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EUREN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4985663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FENER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2859573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FROTO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98.09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102.03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103.82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103.92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9277226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GARAN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138.2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135.82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137.51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133.80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139.44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136.16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23953127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GENIL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14846577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GESAN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01880716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GLRMK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204.4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198.06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210.60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188.70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181.00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08772603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GRSEL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337.8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322.73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312.08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321.83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337.10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333.64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7438646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GRTHO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249.46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253.35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246.27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247.57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344.01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35241105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GSRAY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1980644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GUBRF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617.5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590.90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536.25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514.23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474.18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383.92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1551559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HALKB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19649078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HEKTS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8104119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ISCTR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9660953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ISMEN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33012509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IZENR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>
                          <a:effectLst/>
                        </a:rPr>
                        <a:t>9.52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64334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444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18550-8E66-3DBD-DF5B-5030464AE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FAC031-5C7B-2A38-2938-EF7FB0A5763C}"/>
              </a:ext>
            </a:extLst>
          </p:cNvPr>
          <p:cNvSpPr txBox="1"/>
          <p:nvPr/>
        </p:nvSpPr>
        <p:spPr>
          <a:xfrm>
            <a:off x="364030" y="1074898"/>
            <a:ext cx="2977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BIST100 Hareketli Ortalamalar </a:t>
            </a:r>
            <a:endParaRPr lang="en-TR" sz="1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348E89-7009-3119-3FFE-F32FBC6C4B3C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TEKNİK ANALİZ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A2F39B-6599-4ED3-B6FA-AB6667BEFC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464" y="9552529"/>
            <a:ext cx="2715004" cy="24768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B8C896E-0505-44C5-BABF-915719E26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906741"/>
              </p:ext>
            </p:extLst>
          </p:nvPr>
        </p:nvGraphicFramePr>
        <p:xfrm>
          <a:off x="364030" y="1413452"/>
          <a:ext cx="6129941" cy="7417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1107">
                  <a:extLst>
                    <a:ext uri="{9D8B030D-6E8A-4147-A177-3AD203B41FA5}">
                      <a16:colId xmlns:a16="http://schemas.microsoft.com/office/drawing/2014/main" val="3631308233"/>
                    </a:ext>
                  </a:extLst>
                </a:gridCol>
                <a:gridCol w="555824">
                  <a:extLst>
                    <a:ext uri="{9D8B030D-6E8A-4147-A177-3AD203B41FA5}">
                      <a16:colId xmlns:a16="http://schemas.microsoft.com/office/drawing/2014/main" val="1718114903"/>
                    </a:ext>
                  </a:extLst>
                </a:gridCol>
                <a:gridCol w="889318">
                  <a:extLst>
                    <a:ext uri="{9D8B030D-6E8A-4147-A177-3AD203B41FA5}">
                      <a16:colId xmlns:a16="http://schemas.microsoft.com/office/drawing/2014/main" val="1789444356"/>
                    </a:ext>
                  </a:extLst>
                </a:gridCol>
                <a:gridCol w="968721">
                  <a:extLst>
                    <a:ext uri="{9D8B030D-6E8A-4147-A177-3AD203B41FA5}">
                      <a16:colId xmlns:a16="http://schemas.microsoft.com/office/drawing/2014/main" val="4283592049"/>
                    </a:ext>
                  </a:extLst>
                </a:gridCol>
                <a:gridCol w="968721">
                  <a:extLst>
                    <a:ext uri="{9D8B030D-6E8A-4147-A177-3AD203B41FA5}">
                      <a16:colId xmlns:a16="http://schemas.microsoft.com/office/drawing/2014/main" val="4023367480"/>
                    </a:ext>
                  </a:extLst>
                </a:gridCol>
                <a:gridCol w="1048125">
                  <a:extLst>
                    <a:ext uri="{9D8B030D-6E8A-4147-A177-3AD203B41FA5}">
                      <a16:colId xmlns:a16="http://schemas.microsoft.com/office/drawing/2014/main" val="2704192124"/>
                    </a:ext>
                  </a:extLst>
                </a:gridCol>
                <a:gridCol w="1048125">
                  <a:extLst>
                    <a:ext uri="{9D8B030D-6E8A-4147-A177-3AD203B41FA5}">
                      <a16:colId xmlns:a16="http://schemas.microsoft.com/office/drawing/2014/main" val="1153095604"/>
                    </a:ext>
                  </a:extLst>
                </a:gridCol>
              </a:tblGrid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HİSSE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FİYAT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BASİT HO 5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21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50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100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200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2417326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AEFES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1608033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AGHOL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21992554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74.27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76.78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74.37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32534352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31598446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AKSEN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83.33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73.49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9835643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ALARK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98.99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93.05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8255697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ALTNY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81872181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ANSGR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96292114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ARCLK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114.08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115.36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114.07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117.29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87716870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ASELS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431.8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429.90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413.98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367.43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323.11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257.71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57064935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ASTOR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339.5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319.95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246.92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215.27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181.73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142.07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69148047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BALSU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6339134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BIMAS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774.5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775.30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754.24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710.87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669.25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599.29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59353070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BRSAN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596.5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600.50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566.50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545.97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586.02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513.86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32229458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BRYAT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2,168.60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2,150.57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2,086.90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2,109.14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2,125.02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23289437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BSOKE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22.19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1470386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BTCIM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52901972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CANTE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6692618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CCOLA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73.28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70.92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846365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CIMSA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55.77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7279175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CVKMD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11312090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CWENE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82512016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DAPGM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3785610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DOAS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184.6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184.06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192.32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180.90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1692967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DOHOL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1541994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DSTKF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2,662.10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2,457.50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2,068.69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1,424.95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1,036.76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15967366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ECILC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101.93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6872343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EFOR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86839517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EKGYO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75465192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ENERY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31820173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ENJSA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120.7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119.48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114.54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6120066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ENKAI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108.90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91.76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81.29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0308984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EREGL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01390030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EUPWR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5186339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EUREN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39624480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FENER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5020601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FROTO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98.09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102.03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103.82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103.92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8391725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GARAN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138.2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135.82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137.51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133.80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139.44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136.16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3468545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GENIL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3836674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GESAN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0294265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GLRMK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204.4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198.06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210.60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188.70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181.00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87258442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GRSEL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337.8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322.73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312.08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321.83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337.10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333.64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1794473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GRTHO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249.46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253.35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246.27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247.57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344.01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5626366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GSRAY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68188456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GUBRF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617.5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590.90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536.25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514.23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474.18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383.92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510978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HALKB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5191822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HEKTS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2721000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ISCTR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2527836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ISMEN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5639592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IZENR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>
                          <a:effectLst/>
                        </a:rPr>
                        <a:t>9.52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21965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2283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18550-8E66-3DBD-DF5B-5030464AE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FAC031-5C7B-2A38-2938-EF7FB0A5763C}"/>
              </a:ext>
            </a:extLst>
          </p:cNvPr>
          <p:cNvSpPr txBox="1"/>
          <p:nvPr/>
        </p:nvSpPr>
        <p:spPr>
          <a:xfrm>
            <a:off x="364030" y="1074898"/>
            <a:ext cx="2977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BIST100 Hareketli Ortalamalar </a:t>
            </a:r>
            <a:endParaRPr lang="en-TR" sz="1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348E89-7009-3119-3FFE-F32FBC6C4B3C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TEKNİK ANALİZ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460FE7-4C96-4C6E-A605-5C78073E5E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464" y="9552529"/>
            <a:ext cx="2715004" cy="24768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4C85A66-881F-46AA-BF26-7B8830CDC5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2097"/>
              </p:ext>
            </p:extLst>
          </p:nvPr>
        </p:nvGraphicFramePr>
        <p:xfrm>
          <a:off x="364030" y="1413452"/>
          <a:ext cx="6129941" cy="7417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1107">
                  <a:extLst>
                    <a:ext uri="{9D8B030D-6E8A-4147-A177-3AD203B41FA5}">
                      <a16:colId xmlns:a16="http://schemas.microsoft.com/office/drawing/2014/main" val="3323643961"/>
                    </a:ext>
                  </a:extLst>
                </a:gridCol>
                <a:gridCol w="555824">
                  <a:extLst>
                    <a:ext uri="{9D8B030D-6E8A-4147-A177-3AD203B41FA5}">
                      <a16:colId xmlns:a16="http://schemas.microsoft.com/office/drawing/2014/main" val="4158505272"/>
                    </a:ext>
                  </a:extLst>
                </a:gridCol>
                <a:gridCol w="889318">
                  <a:extLst>
                    <a:ext uri="{9D8B030D-6E8A-4147-A177-3AD203B41FA5}">
                      <a16:colId xmlns:a16="http://schemas.microsoft.com/office/drawing/2014/main" val="2174378843"/>
                    </a:ext>
                  </a:extLst>
                </a:gridCol>
                <a:gridCol w="968721">
                  <a:extLst>
                    <a:ext uri="{9D8B030D-6E8A-4147-A177-3AD203B41FA5}">
                      <a16:colId xmlns:a16="http://schemas.microsoft.com/office/drawing/2014/main" val="3933401657"/>
                    </a:ext>
                  </a:extLst>
                </a:gridCol>
                <a:gridCol w="968721">
                  <a:extLst>
                    <a:ext uri="{9D8B030D-6E8A-4147-A177-3AD203B41FA5}">
                      <a16:colId xmlns:a16="http://schemas.microsoft.com/office/drawing/2014/main" val="2498135703"/>
                    </a:ext>
                  </a:extLst>
                </a:gridCol>
                <a:gridCol w="1048125">
                  <a:extLst>
                    <a:ext uri="{9D8B030D-6E8A-4147-A177-3AD203B41FA5}">
                      <a16:colId xmlns:a16="http://schemas.microsoft.com/office/drawing/2014/main" val="1405273186"/>
                    </a:ext>
                  </a:extLst>
                </a:gridCol>
                <a:gridCol w="1048125">
                  <a:extLst>
                    <a:ext uri="{9D8B030D-6E8A-4147-A177-3AD203B41FA5}">
                      <a16:colId xmlns:a16="http://schemas.microsoft.com/office/drawing/2014/main" val="920527411"/>
                    </a:ext>
                  </a:extLst>
                </a:gridCol>
              </a:tblGrid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HİSSE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FİYAT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BASİT HO 5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21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50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100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BASİT HO 200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82026275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KCHOL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212.3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209.84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205.83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195.99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191.88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179.20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84643277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KLRHO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118.14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109.97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140.99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283.68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200.85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7030332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KONTR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0742759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KRDMD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4778087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KTLEV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119.1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77.82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87516159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KUYAS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86.78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80.48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69.52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8087709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MAGEN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55.33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7503801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MAVI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4801252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MGROS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680.5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677.90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654.48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627.03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619.37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550.63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5470225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MIATK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2692382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MPARK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490.5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474.70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457.77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440.06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432.61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389.09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4755193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OBAMS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3952433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ODAS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5724606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OTKAR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386.8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386.60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388.61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418.09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460.97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13159316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OYAKC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06997193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1710604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PASEU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111.36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122.53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133.74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127.58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4641654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PATEK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7612129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PETKM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27244629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PGSUS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184.44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182.65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193.68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208.82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5536691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PSGYO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75914041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QUAGR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1329633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RALYH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387.8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328.69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235.16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215.35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190.10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8563405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REEDR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24860594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88030183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SARKY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70706341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19970997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SISE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41554546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8173177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SOKM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53.77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8370334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TABGD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281.5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274.45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264.00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255.55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251.60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237.65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4691342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TAVHL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283.75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303.56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303.58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315.42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285.53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25309732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TCELL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118.68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112.10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110.63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102.61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1194665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THYAO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308.5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308.55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316.92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303.49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301.40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301.29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18580259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TKFEN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147.84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132.49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51568850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TOASO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313.75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296.80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286.68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280.66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255.12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3984987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TRALT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5051215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TRENJ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92.88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98.67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3608162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TRMET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128.5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122.12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129.51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135.24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131.58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108.80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2477917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TSKB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5276315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TTKOM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65.49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04756151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TUKAS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78104764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TUPRS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259.5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263.80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263.99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252.63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228.32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200.85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9311267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TUREX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46155719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TURSG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50187345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ULKER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129.36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123.95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118.99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28188638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VAKBN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78705141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VESTL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50498933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YKBNK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10180104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ZOREN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>
                          <a:effectLst/>
                        </a:rPr>
                        <a:t>3.29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315775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231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18550-8E66-3DBD-DF5B-5030464AE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FAC031-5C7B-2A38-2938-EF7FB0A5763C}"/>
              </a:ext>
            </a:extLst>
          </p:cNvPr>
          <p:cNvSpPr txBox="1"/>
          <p:nvPr/>
        </p:nvSpPr>
        <p:spPr>
          <a:xfrm>
            <a:off x="364030" y="1074898"/>
            <a:ext cx="2977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Standart Sapma Seviyeleri</a:t>
            </a:r>
            <a:endParaRPr lang="en-TR" sz="1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348E89-7009-3119-3FFE-F32FBC6C4B3C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TEKNİK ANALİZ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9FA2BA-4B54-4623-97AB-05F48DC1F5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464" y="9552529"/>
            <a:ext cx="2715004" cy="24768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726AC01-744C-4609-A07E-0984F8638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362569"/>
              </p:ext>
            </p:extLst>
          </p:nvPr>
        </p:nvGraphicFramePr>
        <p:xfrm>
          <a:off x="364030" y="1413452"/>
          <a:ext cx="6129939" cy="7417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423">
                  <a:extLst>
                    <a:ext uri="{9D8B030D-6E8A-4147-A177-3AD203B41FA5}">
                      <a16:colId xmlns:a16="http://schemas.microsoft.com/office/drawing/2014/main" val="4009143429"/>
                    </a:ext>
                  </a:extLst>
                </a:gridCol>
                <a:gridCol w="645834">
                  <a:extLst>
                    <a:ext uri="{9D8B030D-6E8A-4147-A177-3AD203B41FA5}">
                      <a16:colId xmlns:a16="http://schemas.microsoft.com/office/drawing/2014/main" val="126997697"/>
                    </a:ext>
                  </a:extLst>
                </a:gridCol>
                <a:gridCol w="645834">
                  <a:extLst>
                    <a:ext uri="{9D8B030D-6E8A-4147-A177-3AD203B41FA5}">
                      <a16:colId xmlns:a16="http://schemas.microsoft.com/office/drawing/2014/main" val="1526549392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1173882595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3722450841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347076812"/>
                    </a:ext>
                  </a:extLst>
                </a:gridCol>
                <a:gridCol w="634887">
                  <a:extLst>
                    <a:ext uri="{9D8B030D-6E8A-4147-A177-3AD203B41FA5}">
                      <a16:colId xmlns:a16="http://schemas.microsoft.com/office/drawing/2014/main" val="1960559380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1486658987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559582813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1354352827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2731828601"/>
                    </a:ext>
                  </a:extLst>
                </a:gridCol>
              </a:tblGrid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HİSSE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STD SAPMA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-4STDEV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-3STDEV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-2STDEV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-1STDEV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ORTALAMA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+1STDEV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+2STDEV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+3STDEV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+4STDEV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16193341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AEFES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71020132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AGHOL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57688921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67.23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70.09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72.96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81.56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83686508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0168250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AKSEN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65.35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70.78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73.50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76.21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81.64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9389909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ALARK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92.70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101.10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103.20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02138873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ALTNY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8055952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ANSGR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10577756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ARCLK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107.52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109.70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111.89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114.07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118.44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120.63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122.81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1507856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ASELS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310.49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313.64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316.80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319.95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323.11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326.26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329.41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332.57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335.72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96188060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ASTOR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168.41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171.74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175.07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178.40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181.73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188.39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191.71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195.04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5580688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BALSU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7150790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BIMAS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660.60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662.76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664.92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667.08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669.25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671.41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673.57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675.73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677.89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7120918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BRSAN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570.89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574.67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578.45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582.24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586.02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589.80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593.59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597.37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601.15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5766855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BRYAT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2,098.56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2,101.20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2,103.85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2,106.49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2,109.14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2,111.78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2,114.43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2,117.07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2,119.72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22880393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BSOKE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74745585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BTCIM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89124044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CANTE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7.19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7125668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CCOLA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65.80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70.92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73.48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76.03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81.15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99242647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CIMSA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727181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CVKMD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1016581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CWENE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54652228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DAPGM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4277426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DOAS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184.17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186.21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188.25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190.28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192.32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194.36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196.40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198.44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200.48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1214264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DOHOL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81514892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DSTKF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1,411.14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1,414.59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1,418.04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1,421.49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1,424.95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1,428.40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1,431.85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1,435.30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1,438.75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4699442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ECILC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92.20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106.06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109.53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4635799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EFOR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43867885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EKGYO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24694564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ENERY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70666409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ENJSA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98.57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102.95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107.34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109.53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111.72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27607044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ENKAI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81.96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86.86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91.76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101.56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5166830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EREGL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6480373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EUPWR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94374696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EUREN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09382460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FENER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5881761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FROTO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101.79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103.92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106.06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108.20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110.33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112.47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55052172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GARAN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129.47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131.96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134.46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136.95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139.44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141.94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144.43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146.92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149.42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6849428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GENIL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8650849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GESAN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55.52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53483146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GLRMK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172.68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175.93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179.18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182.43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188.94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192.19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195.44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198.70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1451878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GRSEL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327.18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329.66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332.14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334.62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337.10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339.58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342.06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344.53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347.01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79080521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GRTHO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234.69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237.91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241.13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244.35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247.57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250.79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254.01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257.23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260.45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53507915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GSRAY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74669680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GUBRF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463.12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465.89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468.65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471.42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474.18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476.94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479.71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482.47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485.24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5711457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HALKB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53.92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8305112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HEKTS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81553470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ISCTR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64734058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ISMEN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581567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IZENR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>
                          <a:effectLst/>
                        </a:rPr>
                        <a:t>21.40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119430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3795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18550-8E66-3DBD-DF5B-5030464AE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FAC031-5C7B-2A38-2938-EF7FB0A5763C}"/>
              </a:ext>
            </a:extLst>
          </p:cNvPr>
          <p:cNvSpPr txBox="1"/>
          <p:nvPr/>
        </p:nvSpPr>
        <p:spPr>
          <a:xfrm>
            <a:off x="364030" y="1074898"/>
            <a:ext cx="2977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Standart Sapma Seviyeleri</a:t>
            </a:r>
            <a:endParaRPr lang="en-TR" sz="1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348E89-7009-3119-3FFE-F32FBC6C4B3C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TEKNİK ANALİZ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F94754-2966-48CE-9FB6-6226953024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464" y="9552529"/>
            <a:ext cx="2715004" cy="24768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BD482C2-1124-4BBF-9F9B-7731DF0CF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084302"/>
              </p:ext>
            </p:extLst>
          </p:nvPr>
        </p:nvGraphicFramePr>
        <p:xfrm>
          <a:off x="364030" y="1413452"/>
          <a:ext cx="6129939" cy="7417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423">
                  <a:extLst>
                    <a:ext uri="{9D8B030D-6E8A-4147-A177-3AD203B41FA5}">
                      <a16:colId xmlns:a16="http://schemas.microsoft.com/office/drawing/2014/main" val="950164891"/>
                    </a:ext>
                  </a:extLst>
                </a:gridCol>
                <a:gridCol w="645834">
                  <a:extLst>
                    <a:ext uri="{9D8B030D-6E8A-4147-A177-3AD203B41FA5}">
                      <a16:colId xmlns:a16="http://schemas.microsoft.com/office/drawing/2014/main" val="1976020917"/>
                    </a:ext>
                  </a:extLst>
                </a:gridCol>
                <a:gridCol w="645834">
                  <a:extLst>
                    <a:ext uri="{9D8B030D-6E8A-4147-A177-3AD203B41FA5}">
                      <a16:colId xmlns:a16="http://schemas.microsoft.com/office/drawing/2014/main" val="571495979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1122557505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3125850305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2181373727"/>
                    </a:ext>
                  </a:extLst>
                </a:gridCol>
                <a:gridCol w="634887">
                  <a:extLst>
                    <a:ext uri="{9D8B030D-6E8A-4147-A177-3AD203B41FA5}">
                      <a16:colId xmlns:a16="http://schemas.microsoft.com/office/drawing/2014/main" val="2652724442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1317913693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1289033308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3505951450"/>
                    </a:ext>
                  </a:extLst>
                </a:gridCol>
                <a:gridCol w="525423">
                  <a:extLst>
                    <a:ext uri="{9D8B030D-6E8A-4147-A177-3AD203B41FA5}">
                      <a16:colId xmlns:a16="http://schemas.microsoft.com/office/drawing/2014/main" val="1731916142"/>
                    </a:ext>
                  </a:extLst>
                </a:gridCol>
              </a:tblGrid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HİSSE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STD SAPMA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-4STDEV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-3STDEV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>
                          <a:effectLst/>
                        </a:rPr>
                        <a:t>-2STDEV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-1STDEV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ORTALAMA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+1STDEV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+2STDEV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+3STDEV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+4STDEV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70454532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KCHOL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184.27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186.18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188.08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189.98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191.88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193.79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195.69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197.59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199.50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7976226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KLRHO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254.69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261.93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269.18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276.43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283.68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290.93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298.17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305.42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312.67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3632398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KONTR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80620493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KRDMD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1177056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KTLEV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67.83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72.29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888494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KUYAS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69.52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72.28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77.82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80.58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2735758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MAGEN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53.80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04653835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MAVI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34679873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MGROS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611.29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613.31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615.33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617.35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619.37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621.38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623.40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625.42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627.44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7497563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MIATK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13569283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MPARK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423.42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425.72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428.01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430.31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432.61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434.91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437.21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439.50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441.80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0531904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OBAMS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0712435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ODAS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1441295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OTKAR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407.40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410.07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412.74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415.42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418.09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420.76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423.43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426.10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428.77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73578928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OYAKC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917941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67561749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PASEU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115.37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119.96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124.55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129.15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133.74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138.33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142.92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147.51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152.11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31205741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PATEK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36238657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PETKM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78467260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PGSUS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185.60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187.62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189.64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191.66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193.68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195.70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197.72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199.75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201.77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45775825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PSGYO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068365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QUAGR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35016291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RALYH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198.74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202.89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207.04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211.20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215.35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219.50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223.65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227.81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231.96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32241990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REEDR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15277120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85.85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92.99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102.52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104.90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06068690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SARKY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17573892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SASA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23077482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SISE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8598646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65066910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SOKM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38945020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TABGD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242.93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245.10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247.27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249.44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251.60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253.77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255.94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258.10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260.27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486815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TAVHL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304.82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307.47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310.12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312.77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315.42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318.07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320.72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323.36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326.01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914228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TCELL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102.81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104.77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106.72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108.68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110.63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112.59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114.54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118.45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7122661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THYAO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293.28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295.31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297.34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299.37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301.40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303.43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305.46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307.49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309.52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4365812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TKFEN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79.42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83.12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86.83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101.63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90140923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TOASO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271.46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273.76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276.06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278.36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280.66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282.96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285.26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287.55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289.85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3740898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TRALT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55.88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83932255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TRENJ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92.62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98.19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103.76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106.55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109.33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112.11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24446513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TRMET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119.53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122.54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125.56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128.57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131.58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134.60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137.61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140.62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143.64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27651228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TSKB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7074172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TTKOM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68.71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70.72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18460874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TUKAS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9523659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TUPRS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218.58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221.02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223.45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225.88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228.32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230.75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233.18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235.62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238.05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7627546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TUREX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6879462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TURSG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193926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ULKER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115.59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117.71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119.82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121.94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124.05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126.16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128.28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130.39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8834835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VAKBN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59369712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VESTL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17084126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YKBNK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97396233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ZOREN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>
                          <a:effectLst/>
                        </a:rPr>
                        <a:t>12.08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547587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354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18550-8E66-3DBD-DF5B-5030464AE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FAC031-5C7B-2A38-2938-EF7FB0A5763C}"/>
              </a:ext>
            </a:extLst>
          </p:cNvPr>
          <p:cNvSpPr txBox="1"/>
          <p:nvPr/>
        </p:nvSpPr>
        <p:spPr>
          <a:xfrm>
            <a:off x="364030" y="1074898"/>
            <a:ext cx="2977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Dip - </a:t>
            </a:r>
            <a:r>
              <a:rPr lang="en-US" sz="1600" b="1" dirty="0" err="1"/>
              <a:t>Zirve</a:t>
            </a:r>
            <a:endParaRPr lang="en-TR" sz="1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348E89-7009-3119-3FFE-F32FBC6C4B3C}"/>
              </a:ext>
            </a:extLst>
          </p:cNvPr>
          <p:cNvSpPr txBox="1"/>
          <p:nvPr/>
        </p:nvSpPr>
        <p:spPr>
          <a:xfrm>
            <a:off x="2324100" y="229628"/>
            <a:ext cx="2209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TEKNİK ANALİZ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FE7BE5-2B1B-4A76-B0FF-046D1AF97F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464" y="9552529"/>
            <a:ext cx="2715004" cy="247685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9F8EC53-DD60-456A-A835-77ED9B6D4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842411"/>
              </p:ext>
            </p:extLst>
          </p:nvPr>
        </p:nvGraphicFramePr>
        <p:xfrm>
          <a:off x="364030" y="1413452"/>
          <a:ext cx="6129941" cy="7417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5813">
                  <a:extLst>
                    <a:ext uri="{9D8B030D-6E8A-4147-A177-3AD203B41FA5}">
                      <a16:colId xmlns:a16="http://schemas.microsoft.com/office/drawing/2014/main" val="1497169903"/>
                    </a:ext>
                  </a:extLst>
                </a:gridCol>
                <a:gridCol w="416943">
                  <a:extLst>
                    <a:ext uri="{9D8B030D-6E8A-4147-A177-3AD203B41FA5}">
                      <a16:colId xmlns:a16="http://schemas.microsoft.com/office/drawing/2014/main" val="927132618"/>
                    </a:ext>
                  </a:extLst>
                </a:gridCol>
                <a:gridCol w="470169">
                  <a:extLst>
                    <a:ext uri="{9D8B030D-6E8A-4147-A177-3AD203B41FA5}">
                      <a16:colId xmlns:a16="http://schemas.microsoft.com/office/drawing/2014/main" val="835141160"/>
                    </a:ext>
                  </a:extLst>
                </a:gridCol>
                <a:gridCol w="416943">
                  <a:extLst>
                    <a:ext uri="{9D8B030D-6E8A-4147-A177-3AD203B41FA5}">
                      <a16:colId xmlns:a16="http://schemas.microsoft.com/office/drawing/2014/main" val="1477428081"/>
                    </a:ext>
                  </a:extLst>
                </a:gridCol>
                <a:gridCol w="674204">
                  <a:extLst>
                    <a:ext uri="{9D8B030D-6E8A-4147-A177-3AD203B41FA5}">
                      <a16:colId xmlns:a16="http://schemas.microsoft.com/office/drawing/2014/main" val="957442151"/>
                    </a:ext>
                  </a:extLst>
                </a:gridCol>
                <a:gridCol w="416943">
                  <a:extLst>
                    <a:ext uri="{9D8B030D-6E8A-4147-A177-3AD203B41FA5}">
                      <a16:colId xmlns:a16="http://schemas.microsoft.com/office/drawing/2014/main" val="959186716"/>
                    </a:ext>
                  </a:extLst>
                </a:gridCol>
                <a:gridCol w="381458">
                  <a:extLst>
                    <a:ext uri="{9D8B030D-6E8A-4147-A177-3AD203B41FA5}">
                      <a16:colId xmlns:a16="http://schemas.microsoft.com/office/drawing/2014/main" val="1247870997"/>
                    </a:ext>
                  </a:extLst>
                </a:gridCol>
                <a:gridCol w="638720">
                  <a:extLst>
                    <a:ext uri="{9D8B030D-6E8A-4147-A177-3AD203B41FA5}">
                      <a16:colId xmlns:a16="http://schemas.microsoft.com/office/drawing/2014/main" val="2479876585"/>
                    </a:ext>
                  </a:extLst>
                </a:gridCol>
                <a:gridCol w="727432">
                  <a:extLst>
                    <a:ext uri="{9D8B030D-6E8A-4147-A177-3AD203B41FA5}">
                      <a16:colId xmlns:a16="http://schemas.microsoft.com/office/drawing/2014/main" val="3744471865"/>
                    </a:ext>
                  </a:extLst>
                </a:gridCol>
                <a:gridCol w="718560">
                  <a:extLst>
                    <a:ext uri="{9D8B030D-6E8A-4147-A177-3AD203B41FA5}">
                      <a16:colId xmlns:a16="http://schemas.microsoft.com/office/drawing/2014/main" val="1387535470"/>
                    </a:ext>
                  </a:extLst>
                </a:gridCol>
                <a:gridCol w="842756">
                  <a:extLst>
                    <a:ext uri="{9D8B030D-6E8A-4147-A177-3AD203B41FA5}">
                      <a16:colId xmlns:a16="http://schemas.microsoft.com/office/drawing/2014/main" val="3105920926"/>
                    </a:ext>
                  </a:extLst>
                </a:gridCol>
              </a:tblGrid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b="1" u="none" strike="noStrike" dirty="0">
                          <a:effectLst/>
                        </a:rPr>
                        <a:t>HİSSE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>
                          <a:effectLst/>
                        </a:rPr>
                        <a:t>Dip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>
                          <a:effectLst/>
                        </a:rPr>
                        <a:t>Zirve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>
                          <a:effectLst/>
                        </a:rPr>
                        <a:t>Ağ. Orta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>
                          <a:effectLst/>
                        </a:rPr>
                        <a:t>Önceki Kapanış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Kapanış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>
                          <a:effectLst/>
                        </a:rPr>
                        <a:t>%Getiri</a:t>
                      </a:r>
                      <a:endParaRPr lang="tr-TR" sz="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Dipten Uzaklık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Zirveden Uzaklık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Dibe Göre Getiri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u="none" strike="noStrike" dirty="0">
                          <a:effectLst/>
                        </a:rPr>
                        <a:t>Zirveye Göre Getiri</a:t>
                      </a:r>
                      <a:endParaRPr lang="tr-TR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ctr"/>
                </a:tc>
                <a:extLst>
                  <a:ext uri="{0D108BD9-81ED-4DB2-BD59-A6C34878D82A}">
                    <a16:rowId xmlns:a16="http://schemas.microsoft.com/office/drawing/2014/main" val="351767791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AEFES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79.26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-8.93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7759580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AGHOL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-4.15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09770268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AKBNK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55.63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-16.28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14692144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-6.85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20074204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AKSEN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56.94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173.40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192.44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94196158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ALARK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72.65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91.94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69.83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-10.79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47283137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ALTNY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-20.54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5244551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ANSGR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93.67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65.37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47501929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ARCLK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99.65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147.50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117.07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0.34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-21.08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9767895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ASELS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126.74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241.01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149.01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431.75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189.75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240.66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-4.06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21942197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ASTOR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80.60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345.00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151.75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339.50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251.15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321.21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16136920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BALSU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-13.45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-46.34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74005814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BIMAS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444.11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802.50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578.49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472.77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774.50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63.82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92.19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74.40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42825777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BRSAN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297.50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789.00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521.18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351.50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596.50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69.70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-24.40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48844135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BRYAT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1,516.43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2,773.95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2,128.89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1,824.34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2,150.00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-22.49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6060762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BSOKE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190.03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1966827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BTCIM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80.16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-10.44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59075892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CANTE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58.15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-20.85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37732732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CCOLA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75.02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96.71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30709188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CIMSA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-4.08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31352815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CVKMD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207.75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77.61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271.56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-17.41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68413275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CWENE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157.96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98.22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224.05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-1.23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44100586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DAPGM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13.19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76.74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-45.77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030298046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DOAS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151.95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228.85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180.89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167.20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184.60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-19.33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01874042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DOHOL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71.10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94.62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80.14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-2.47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76076345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DSTKF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211.70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2,895.00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699.61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207.00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2,522.50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1,118.60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86.12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1,091.54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-12.87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54527761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ECILC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129.89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81.22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46.06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92.67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54.45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124.26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-31.67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27691978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EFOR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5.17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-15.09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72.26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152.22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-61.12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68544279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EKGYO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22.24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78.73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65.20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69.83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-17.99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95083995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ENERY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108.64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110.11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-25.06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04077268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ENJSA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49.16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127.90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83.58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120.70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128.78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9.14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145.52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-5.63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9498729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ENKAI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55.64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114.30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76.42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105.20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84.49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89.09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-7.96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69797058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EREGL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27.87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72.00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86.39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79.96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-6.54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11188034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EUPWR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23.30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57.65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129.68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86.74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147.42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-8.35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5933692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EUREN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6.51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5.98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5.07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-15.22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14.19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-55.53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800910220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FENER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5.52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3.81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-15.43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69.46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-37.50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61766200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FROTO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71.54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130.91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95.09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83.01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16.85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57.11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-25.90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54086739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GARAN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100.92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163.11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133.64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97.27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138.20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42.08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59.95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40.05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-15.27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42208663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GENIL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14.92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29.99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70.01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32.87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-36.61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75908751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GESAN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38.00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48.66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61.35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51.48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87.13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12.87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61.45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-5.32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157024748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GLRMK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125.30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261.00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187.29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204.40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58.29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41.71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-21.69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80745847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GRSEL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229.34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401.10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316.54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308.19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337.75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63.12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36.88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47.27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-15.80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93566945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GRTHO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206.00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693.50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333.36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269.25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252.00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-6.41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9.44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90.56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-63.66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49110945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GSRAY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1.01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-23.55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22.97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77.03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16.83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-32.57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78972574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GUBRF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212.20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625.50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337.11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285.50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617.50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116.29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98.06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191.00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4070472059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HALKB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19.13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52.50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20.26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40.80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101.38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35.06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113.28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-22.29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784105431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HEKTS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2.76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5.27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3.12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4.55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45.83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71.31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28.69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64.86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-13.66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76902581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ISCTR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10.21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17.46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13.59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9.89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14.75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49.18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62.57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37.43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44.41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-15.54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1491939197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ISMEN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29.67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50.04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39.37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34.56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43.18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24.93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66.33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33.67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45.53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-13.71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3732596103"/>
                  </a:ext>
                </a:extLst>
              </a:tr>
              <a:tr h="145444"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IZENR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5.84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11.94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9.30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6.26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11.00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75.72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84.59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15.41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88.36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 dirty="0">
                          <a:effectLst/>
                        </a:rPr>
                        <a:t>-7.87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2" marR="6162" marT="6162" marB="0" anchor="b"/>
                </a:tc>
                <a:extLst>
                  <a:ext uri="{0D108BD9-81ED-4DB2-BD59-A6C34878D82A}">
                    <a16:rowId xmlns:a16="http://schemas.microsoft.com/office/drawing/2014/main" val="2269848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1269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4777ab20-bd2d-4742-8f8a-68f48876d1f7" origin="defaultValue"/>
</file>

<file path=customXml/itemProps1.xml><?xml version="1.0" encoding="utf-8"?>
<ds:datastoreItem xmlns:ds="http://schemas.openxmlformats.org/officeDocument/2006/customXml" ds:itemID="{5024035A-F9B0-4A59-BCE6-1CE786898286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69787</TotalTime>
  <Words>4267</Words>
  <Application>Microsoft Office PowerPoint</Application>
  <PresentationFormat>A4 Paper (210x297 mm)</PresentationFormat>
  <Paragraphs>3727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Avenir Black</vt:lpstr>
      <vt:lpstr>Avenir Medium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Tuğberk Çitilci</cp:lastModifiedBy>
  <cp:revision>1901</cp:revision>
  <dcterms:created xsi:type="dcterms:W3CDTF">2025-10-14T11:56:06Z</dcterms:created>
  <dcterms:modified xsi:type="dcterms:W3CDTF">2026-05-12T05:30:16Z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748518b4-469f-4d3f-85c4-f337de5d40b3</vt:lpwstr>
  </property>
  <property fmtid="{D5CDD505-2E9C-101B-9397-08002B2CF9AE}" pid="3" name="bjDocumentSecurityLabel">
    <vt:lpwstr>This item has no classification</vt:lpwstr>
  </property>
  <property fmtid="{D5CDD505-2E9C-101B-9397-08002B2CF9AE}" pid="4" name="bjClsUserRVM">
    <vt:lpwstr>[]</vt:lpwstr>
  </property>
  <property fmtid="{D5CDD505-2E9C-101B-9397-08002B2CF9AE}" pid="5" name="bjSaver">
    <vt:lpwstr>yEDJS7B8tAQSBMDZM+OYcD0Ec5Ea6kB4</vt:lpwstr>
  </property>
  <property fmtid="{D5CDD505-2E9C-101B-9397-08002B2CF9AE}" pid="6" name="bjpmDocIH">
    <vt:lpwstr>IOIt1fr0HmPvyh9XZi20yCxpzxwSfJMy</vt:lpwstr>
  </property>
</Properties>
</file>