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62" r:id="rId3"/>
    <p:sldId id="275" r:id="rId4"/>
    <p:sldId id="274" r:id="rId5"/>
    <p:sldId id="269" r:id="rId6"/>
    <p:sldId id="265" r:id="rId7"/>
    <p:sldId id="270" r:id="rId8"/>
    <p:sldId id="266" r:id="rId9"/>
    <p:sldId id="271" r:id="rId10"/>
    <p:sldId id="272" r:id="rId11"/>
    <p:sldId id="268" r:id="rId12"/>
    <p:sldId id="276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21E"/>
    <a:srgbClr val="B3C9E3"/>
    <a:srgbClr val="004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14"/>
    <p:restoredTop sz="94712"/>
  </p:normalViewPr>
  <p:slideViewPr>
    <p:cSldViewPr snapToGrid="0">
      <p:cViewPr varScale="1">
        <p:scale>
          <a:sx n="85" d="100"/>
          <a:sy n="85" d="100"/>
        </p:scale>
        <p:origin x="28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882AFD-E00E-4232-91E9-289C9EC004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B2103-EB00-47C6-ABB2-F2650D5FCA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40E50-F27C-4015-9487-67A0C9CFF985}" type="datetimeFigureOut">
              <a:rPr lang="tr-TR" smtClean="0"/>
              <a:t>03.06.2026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08A13-E222-40DC-816D-6CAA398C75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A2EBD-DFBF-449F-B573-3B610592B8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0226B-C2A4-4C01-B861-3E8B3D3153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91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CF0F-3E95-49D7-97E8-8F02A76FDF05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3D817-651A-4689-8DA2-8D546ACD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0427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4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6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B71DB-7CC4-4F3B-A9D5-A00FE1390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4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6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2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6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3D817-651A-4689-8DA2-8D546ACD6B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3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2B543D-ACD5-00DB-FA9E-C62DD1F85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D95F03C-61F5-73F1-A8A4-3ADFE344A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6744" y="313266"/>
            <a:ext cx="1721623" cy="232834"/>
          </a:xfrm>
        </p:spPr>
        <p:txBody>
          <a:bodyPr>
            <a:noAutofit/>
          </a:bodyPr>
          <a:lstStyle>
            <a:lvl1pPr>
              <a:defRPr sz="18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Bülten</a:t>
            </a:r>
            <a:endParaRPr lang="en-TR" dirty="0"/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7751B604-ADF4-8DC7-C958-6BED722F9B67}"/>
              </a:ext>
            </a:extLst>
          </p:cNvPr>
          <p:cNvSpPr txBox="1">
            <a:spLocks/>
          </p:cNvSpPr>
          <p:nvPr userDrawn="1"/>
        </p:nvSpPr>
        <p:spPr>
          <a:xfrm>
            <a:off x="5977902" y="313266"/>
            <a:ext cx="722822" cy="232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200" b="0" i="0" dirty="0">
                <a:latin typeface="Avenir Medium" panose="02000503020000020003" pitchFamily="2" charset="0"/>
              </a:rPr>
              <a:t>14 Eylül</a:t>
            </a:r>
          </a:p>
          <a:p>
            <a:pPr algn="ctr"/>
            <a:r>
              <a:rPr lang="en-US" sz="1200" b="0" i="0" dirty="0">
                <a:latin typeface="Avenir Medium" panose="02000503020000020003" pitchFamily="2" charset="0"/>
              </a:rPr>
              <a:t>2025</a:t>
            </a:r>
            <a:endParaRPr lang="en-TR" sz="1200" b="0" i="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6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72A-290F-484A-B7EF-FC9B4A8DD44D}" type="datetimeFigureOut">
              <a:rPr lang="en-TR" smtClean="0"/>
              <a:t>06/03/2026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0569-3F5F-8942-8875-2234C24E960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960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72A-290F-484A-B7EF-FC9B4A8DD44D}" type="datetimeFigureOut">
              <a:rPr lang="en-TR" smtClean="0"/>
              <a:t>06/03/2026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0569-3F5F-8942-8875-2234C24E960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5840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2B543D-ACD5-00DB-FA9E-C62DD1F85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7163948-2E74-21BE-0F58-DD30F1D73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4" name="Title 11">
            <a:extLst>
              <a:ext uri="{FF2B5EF4-FFF2-40B4-BE49-F238E27FC236}">
                <a16:creationId xmlns:a16="http://schemas.microsoft.com/office/drawing/2014/main" id="{76D1BCAC-F7B7-740F-F33D-4CDDD6198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6744" y="313266"/>
            <a:ext cx="1721623" cy="232834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Lorem Ipsum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07649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F8CD4-23C7-D7CD-5028-A97D6CCD4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E9A298F4-F33E-D6AC-CBD4-FB6EF790A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6744" y="313266"/>
            <a:ext cx="1721623" cy="232834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Lorem Ipsum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74355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5DD660-9160-0334-DFA9-2E6873E8F0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Title 11">
            <a:extLst>
              <a:ext uri="{FF2B5EF4-FFF2-40B4-BE49-F238E27FC236}">
                <a16:creationId xmlns:a16="http://schemas.microsoft.com/office/drawing/2014/main" id="{2DFFCCBD-9685-01A1-CE08-297CF2F3B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6744" y="313266"/>
            <a:ext cx="1721623" cy="232834"/>
          </a:xfrm>
        </p:spPr>
        <p:txBody>
          <a:bodyPr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Lorem Ipsum</a:t>
            </a:r>
            <a:endParaRPr lang="en-T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10F21-1660-CBAC-A2F0-19F25BF4ED94}"/>
              </a:ext>
            </a:extLst>
          </p:cNvPr>
          <p:cNvSpPr txBox="1"/>
          <p:nvPr userDrawn="1"/>
        </p:nvSpPr>
        <p:spPr>
          <a:xfrm>
            <a:off x="406400" y="1106904"/>
            <a:ext cx="46609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 lacinia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pharetra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tristique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ex, sed lacinia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gravida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lacinia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tristique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ornare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euismod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Ut libero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placerat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maximus non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Suspendisse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ornare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accumsan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in.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eleifend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eleifend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Vivamus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Vivamus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faucibus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feugiat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dignissim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molestie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ullamcorper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Cras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dui,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tincidunt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eros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vel. In hac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dictumst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feugiat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turpis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molestie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libero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ipsum, id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posuere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habitant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tristique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senectus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fames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turpis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egestas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Duis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 eros,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posuere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vel.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ornare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Suspendisse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pretium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sollicitudin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ac. Morbi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placerat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condimentum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facilisi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libero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sed.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magna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vestibulum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placerat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Integer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imperdiet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Aenean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accumsan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Suspendisse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 mi vitae nisi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imperdiet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Aenean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feugiat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ornare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Ut sed fermentum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Lorem ipsum dolor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Vivamus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egestas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vestibulum in,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egestas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vitae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ex id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euismod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molestie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vitae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Morbi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cursus lorem. Mauris at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bibendum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dictum vel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Morbi nec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accumsan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Vivamus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porta nisi.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fames ac ante ipsum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faucibus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egestas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eleifend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dictum. Maecenas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dignissim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ipsum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Morbi at ex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venenatis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vehicula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eleifend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fringilla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facilisi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Duis gravida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faucibus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sapien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Aenean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facilisis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suscipit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Cras pulvinar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dui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feugiat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Suspendisse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Cras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pretium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posuere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ligula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tristique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sapien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Praesent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vehicula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eros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Vestibulum gravida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ipsum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convallis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dignissim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Aenean vel ex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iaculis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sapien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Proin diam ante,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ornare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sapien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Donec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fermentum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suscipit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pulvinar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maximus lorem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convallis. Integer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Vivamus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nunc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Vestibulum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eleifend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ante.</a:t>
            </a:r>
          </a:p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Cras fermentum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lobortis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ornare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Morbi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euismod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nunc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pretium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at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dolor.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Phasellus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 ligula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placerat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Aenean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libero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pulvinar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tempus magna. Mauris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facilisis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nunc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feugiat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gravida.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cursus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maximus,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dignissim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pulvinar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 vel,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dictum lorem cursus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accumsan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turpis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pretium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sapien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auctor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posuere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sapien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tempus magna. Cras lacinia ipsum vel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facilisis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 ipsum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egestas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Mauris at ex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Nam vitae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ipsum.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sollicitudin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condimentum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iaculis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in,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facilisis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nunc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dictum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vitae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imperdiet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 ligula,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pharetra ac.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Praesent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tempus.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Mauris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 auctor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mi,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turpis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Aenean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dolor tempus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Suspendisse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maximus, vel convallis ex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imperdiet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Nunc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dui,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maximus 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posuere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hac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dictumst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Morbi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vehicula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Praesent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Suspendisse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ipsum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gravida,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nisi.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sollicitudin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 magna,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ullamcorper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faucibus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cursus, dolor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nunc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auctor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libero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mi. Proin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posuere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imperdiet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Suspendisse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condimentum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libero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iaculis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Maecenas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turpis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eleifend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dignissim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euismod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lorem.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tempus,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facilisis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habitant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tristique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senectus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fames 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turpis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egestas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Vivamus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tristique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semper ex. In hac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habitasse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dictumst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faucibus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 at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tristique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ullamcorper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egestas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diam, ac dictum lorem mi vel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maximus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dolor gravida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interdum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vestibulum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vitae. Donec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faucibus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auctor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Maecenas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 nisi auctor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scelerisque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Aenean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posuere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Nunc et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tristique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facilisi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Duis cursus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sollicitudin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lobortis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tincidunt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venenatis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lobortis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egestas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dui 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Mauris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ullamcorper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porta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in est. Sed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nisi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euismod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eros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pharetra 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semper nisi.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sollicitudin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dictum.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Phasellus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vitae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tincidunt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libero. Nunc et ligula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suscipit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dictum dolor.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magna convallis,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tincidunt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ex. Ut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augue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lorem,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tincidunt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vitae, maximus 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Proin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vehicula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Praesent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accumsan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erat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ante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dapibus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Aliquam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vitae lorem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venenatis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mattis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Curabitur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posuere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accumsan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20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72A-290F-484A-B7EF-FC9B4A8DD44D}" type="datetimeFigureOut">
              <a:rPr lang="en-TR" smtClean="0"/>
              <a:t>06/03/2026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0569-3F5F-8942-8875-2234C24E960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775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72A-290F-484A-B7EF-FC9B4A8DD44D}" type="datetimeFigureOut">
              <a:rPr lang="en-TR" smtClean="0"/>
              <a:t>06/03/2026</a:t>
            </a:fld>
            <a:endParaRPr lang="en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0569-3F5F-8942-8875-2234C24E960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29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72A-290F-484A-B7EF-FC9B4A8DD44D}" type="datetimeFigureOut">
              <a:rPr lang="en-TR" smtClean="0"/>
              <a:t>06/03/2026</a:t>
            </a:fld>
            <a:endParaRPr lang="en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0569-3F5F-8942-8875-2234C24E960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5507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72A-290F-484A-B7EF-FC9B4A8DD44D}" type="datetimeFigureOut">
              <a:rPr lang="en-TR" smtClean="0"/>
              <a:t>06/03/2026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0569-3F5F-8942-8875-2234C24E960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3681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72A-290F-484A-B7EF-FC9B4A8DD44D}" type="datetimeFigureOut">
              <a:rPr lang="en-TR" smtClean="0"/>
              <a:t>06/03/2026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0569-3F5F-8942-8875-2234C24E960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5691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E72A-290F-484A-B7EF-FC9B4A8DD44D}" type="datetimeFigureOut">
              <a:rPr lang="en-TR" smtClean="0"/>
              <a:t>06/03/2026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0569-3F5F-8942-8875-2234C24E960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303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FibaYat%C4%B1r%C4%B1m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hyperlink" Target="https://www.instagram.com/fiba.yatirim?igsh=dHl4aTNxN2R2eDlv&amp;utm_source=qr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linkedin.com/company/fibayatiri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.com/fibayatirim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hyperlink" Target="https://www.tiktok.com/@fibayatirim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hyperlink" Target="https://www.facebook.com/fibayatiri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acebook.com/fibayatiri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@FibaYat%C4%B1r%C4%B1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fiba.yatirim?igsh=dHl4aTNxN2R2eDlv&amp;utm_source=qr" TargetMode="External"/><Relationship Id="rId5" Type="http://schemas.openxmlformats.org/officeDocument/2006/relationships/hyperlink" Target="https://x.com/fibayatirim" TargetMode="External"/><Relationship Id="rId15" Type="http://schemas.openxmlformats.org/officeDocument/2006/relationships/hyperlink" Target="https://www.linkedin.com/company/fibayatiri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tiktok.com/@fibayatirim" TargetMode="External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acebook.com/fibayatiri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@FibaYat%C4%B1r%C4%B1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fiba.yatirim?igsh=dHl4aTNxN2R2eDlv&amp;utm_source=qr" TargetMode="External"/><Relationship Id="rId5" Type="http://schemas.openxmlformats.org/officeDocument/2006/relationships/hyperlink" Target="https://x.com/fibayatirim" TargetMode="External"/><Relationship Id="rId15" Type="http://schemas.openxmlformats.org/officeDocument/2006/relationships/hyperlink" Target="https://www.linkedin.com/company/fibayatiri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tiktok.com/@fibayatirim" TargetMode="Externa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FibaYat%C4%B1r%C4%B1m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hyperlink" Target="https://www.instagram.com/fiba.yatirim?igsh=dHl4aTNxN2R2eDlv&amp;utm_source=qr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linkedin.com/company/fibayatiri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.com/fibayatirim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hyperlink" Target="https://www.tiktok.com/@fibayatirim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hyperlink" Target="https://www.facebook.com/fibayatiri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FibaYat%C4%B1r%C4%B1m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hyperlink" Target="https://www.instagram.com/fiba.yatirim?igsh=dHl4aTNxN2R2eDlv&amp;utm_source=qr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linkedin.com/company/fibayatiri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.com/fibayatirim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hyperlink" Target="https://www.tiktok.com/@fibayatirim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hyperlink" Target="https://www.facebook.com/fibayatiri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acebook.com/fibayatiri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@FibaYat%C4%B1r%C4%B1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fiba.yatirim?igsh=dHl4aTNxN2R2eDlv&amp;utm_source=qr" TargetMode="External"/><Relationship Id="rId5" Type="http://schemas.openxmlformats.org/officeDocument/2006/relationships/hyperlink" Target="https://x.com/fibayatirim" TargetMode="External"/><Relationship Id="rId15" Type="http://schemas.openxmlformats.org/officeDocument/2006/relationships/hyperlink" Target="https://www.linkedin.com/company/fibayatiri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tiktok.com/@fibayatirim" TargetMode="Externa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acebook.com/fibayatiri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@FibaYat%C4%B1r%C4%B1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fiba.yatirim?igsh=dHl4aTNxN2R2eDlv&amp;utm_source=qr" TargetMode="External"/><Relationship Id="rId5" Type="http://schemas.openxmlformats.org/officeDocument/2006/relationships/hyperlink" Target="https://x.com/fibayatirim" TargetMode="External"/><Relationship Id="rId15" Type="http://schemas.openxmlformats.org/officeDocument/2006/relationships/hyperlink" Target="https://www.linkedin.com/company/fibayatiri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tiktok.com/@fibayatirim" TargetMode="Externa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acebook.com/fibayatiri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@FibaYat%C4%B1r%C4%B1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fiba.yatirim?igsh=dHl4aTNxN2R2eDlv&amp;utm_source=qr" TargetMode="External"/><Relationship Id="rId5" Type="http://schemas.openxmlformats.org/officeDocument/2006/relationships/hyperlink" Target="https://x.com/fibayatirim" TargetMode="External"/><Relationship Id="rId15" Type="http://schemas.openxmlformats.org/officeDocument/2006/relationships/hyperlink" Target="https://www.linkedin.com/company/fibayatiri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tiktok.com/@fibayatirim" TargetMode="Externa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acebook.com/fibayatiri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@FibaYat%C4%B1r%C4%B1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fiba.yatirim?igsh=dHl4aTNxN2R2eDlv&amp;utm_source=qr" TargetMode="External"/><Relationship Id="rId5" Type="http://schemas.openxmlformats.org/officeDocument/2006/relationships/hyperlink" Target="https://x.com/fibayatirim" TargetMode="External"/><Relationship Id="rId15" Type="http://schemas.openxmlformats.org/officeDocument/2006/relationships/hyperlink" Target="https://www.linkedin.com/company/fibayatiri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tiktok.com/@fibayatirim" TargetMode="Externa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acebook.com/fibayatiri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@FibaYat%C4%B1r%C4%B1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fiba.yatirim?igsh=dHl4aTNxN2R2eDlv&amp;utm_source=qr" TargetMode="External"/><Relationship Id="rId5" Type="http://schemas.openxmlformats.org/officeDocument/2006/relationships/hyperlink" Target="https://x.com/fibayatirim" TargetMode="External"/><Relationship Id="rId15" Type="http://schemas.openxmlformats.org/officeDocument/2006/relationships/hyperlink" Target="https://www.linkedin.com/company/fibayatiri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tiktok.com/@fibayatirim" TargetMode="Externa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acebook.com/fibayatiri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@FibaYat%C4%B1r%C4%B1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fiba.yatirim?igsh=dHl4aTNxN2R2eDlv&amp;utm_source=qr" TargetMode="External"/><Relationship Id="rId5" Type="http://schemas.openxmlformats.org/officeDocument/2006/relationships/hyperlink" Target="https://x.com/fibayatirim" TargetMode="External"/><Relationship Id="rId15" Type="http://schemas.openxmlformats.org/officeDocument/2006/relationships/hyperlink" Target="https://www.linkedin.com/company/fibayatiri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tiktok.com/@fibayatirim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0D6132-8C5F-4AB8-2215-C368D71CFA5B}"/>
              </a:ext>
            </a:extLst>
          </p:cNvPr>
          <p:cNvSpPr txBox="1"/>
          <p:nvPr/>
        </p:nvSpPr>
        <p:spPr>
          <a:xfrm>
            <a:off x="27278" y="6206572"/>
            <a:ext cx="6629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 </a:t>
            </a:r>
            <a:endParaRPr lang="en-US" sz="1200" b="1" dirty="0"/>
          </a:p>
          <a:p>
            <a:pPr algn="just"/>
            <a:r>
              <a:rPr lang="en-US" sz="1200" b="1" dirty="0" err="1"/>
              <a:t>Endeks</a:t>
            </a:r>
            <a:r>
              <a:rPr lang="en-US" sz="1200" b="1" dirty="0"/>
              <a:t>, 14200.20 </a:t>
            </a:r>
            <a:r>
              <a:rPr lang="en-US" sz="1200" b="1" dirty="0" err="1"/>
              <a:t>yüksek</a:t>
            </a:r>
            <a:r>
              <a:rPr lang="en-US" sz="1200" b="1" dirty="0"/>
              <a:t> </a:t>
            </a:r>
            <a:r>
              <a:rPr lang="en-US" sz="1200" dirty="0" err="1"/>
              <a:t>seviyesini</a:t>
            </a:r>
            <a:r>
              <a:rPr lang="en-US" sz="1200" dirty="0"/>
              <a:t> </a:t>
            </a:r>
            <a:r>
              <a:rPr lang="en-US" sz="1200" dirty="0" err="1"/>
              <a:t>görmüş</a:t>
            </a:r>
            <a:r>
              <a:rPr lang="en-US" sz="1200" dirty="0"/>
              <a:t> ve </a:t>
            </a:r>
            <a:r>
              <a:rPr lang="tr-TR" sz="1200" dirty="0"/>
              <a:t>günü </a:t>
            </a:r>
            <a:r>
              <a:rPr lang="en-US" sz="1200" b="1" dirty="0"/>
              <a:t>14200.20</a:t>
            </a:r>
            <a:r>
              <a:rPr lang="en-US" sz="1200" dirty="0"/>
              <a:t> </a:t>
            </a:r>
            <a:r>
              <a:rPr lang="en-US" sz="1200" b="1" dirty="0"/>
              <a:t>(</a:t>
            </a:r>
            <a:r>
              <a:rPr lang="en-US" sz="1200" b="1" dirty="0">
                <a:solidFill>
                  <a:srgbClr val="00B050"/>
                </a:solidFill>
              </a:rPr>
              <a:t>%3.62</a:t>
            </a:r>
            <a:r>
              <a:rPr lang="en-US" sz="1200" b="1" dirty="0"/>
              <a:t>)</a:t>
            </a:r>
            <a:r>
              <a:rPr lang="en-US" sz="1200" dirty="0"/>
              <a:t> </a:t>
            </a:r>
            <a:r>
              <a:rPr lang="tr-TR" sz="1200" dirty="0"/>
              <a:t>seviyesinde kapatmıştır. </a:t>
            </a:r>
          </a:p>
          <a:p>
            <a:pPr algn="just"/>
            <a:endParaRPr lang="tr-TR" sz="1200" b="1" dirty="0"/>
          </a:p>
          <a:p>
            <a:pPr algn="just">
              <a:spcAft>
                <a:spcPts val="1200"/>
              </a:spcAft>
              <a:buClr>
                <a:srgbClr val="004BA3"/>
              </a:buClr>
            </a:pPr>
            <a:r>
              <a:rPr lang="en-US" sz="1200" b="1" dirty="0"/>
              <a:t>XBANK (</a:t>
            </a:r>
            <a:r>
              <a:rPr lang="en-US" sz="1200" b="1" dirty="0">
                <a:solidFill>
                  <a:srgbClr val="00B050"/>
                </a:solidFill>
              </a:rPr>
              <a:t>%4.53</a:t>
            </a:r>
            <a:r>
              <a:rPr lang="en-US" sz="1200" b="1" dirty="0"/>
              <a:t>) </a:t>
            </a:r>
            <a:r>
              <a:rPr lang="en-US" sz="1200" dirty="0" err="1"/>
              <a:t>endeksi</a:t>
            </a:r>
            <a:r>
              <a:rPr lang="en-US" sz="1200" dirty="0"/>
              <a:t> </a:t>
            </a:r>
            <a:r>
              <a:rPr lang="en-US" sz="1200" b="1" dirty="0" err="1"/>
              <a:t>pozitif</a:t>
            </a:r>
            <a:r>
              <a:rPr lang="en-US" sz="1200" dirty="0"/>
              <a:t> - </a:t>
            </a:r>
            <a:r>
              <a:rPr lang="en-US" sz="1200" b="1" dirty="0"/>
              <a:t>XUSIN</a:t>
            </a:r>
            <a:r>
              <a:rPr lang="en-US" sz="1200" dirty="0"/>
              <a:t> </a:t>
            </a:r>
            <a:r>
              <a:rPr lang="en-US" sz="1200" dirty="0" err="1"/>
              <a:t>endeksi</a:t>
            </a:r>
            <a:r>
              <a:rPr lang="en-US" sz="1200" dirty="0"/>
              <a:t> </a:t>
            </a:r>
            <a:r>
              <a:rPr lang="en-US" sz="1200" b="1" dirty="0"/>
              <a:t>(</a:t>
            </a:r>
            <a:r>
              <a:rPr lang="en-US" sz="1200" b="1" dirty="0">
                <a:solidFill>
                  <a:srgbClr val="00B050"/>
                </a:solidFill>
              </a:rPr>
              <a:t>%2.90</a:t>
            </a:r>
            <a:r>
              <a:rPr lang="en-US" sz="1200" b="1" dirty="0"/>
              <a:t>) </a:t>
            </a:r>
            <a:r>
              <a:rPr lang="en-US" sz="1200" b="1" dirty="0" err="1"/>
              <a:t>pozitif</a:t>
            </a:r>
            <a:r>
              <a:rPr lang="en-US" sz="1200" b="1" dirty="0"/>
              <a:t> </a:t>
            </a:r>
            <a:r>
              <a:rPr lang="en-US" sz="1200" dirty="0" err="1"/>
              <a:t>hareket</a:t>
            </a:r>
            <a:r>
              <a:rPr lang="en-US" sz="1200" dirty="0"/>
              <a:t> </a:t>
            </a:r>
            <a:r>
              <a:rPr lang="en-US" sz="1200" dirty="0" err="1"/>
              <a:t>etmiştir</a:t>
            </a:r>
            <a:r>
              <a:rPr lang="en-US" sz="1200" dirty="0"/>
              <a:t>. </a:t>
            </a:r>
          </a:p>
          <a:p>
            <a:pPr algn="just">
              <a:spcAft>
                <a:spcPts val="1200"/>
              </a:spcAft>
              <a:buClr>
                <a:srgbClr val="004BA3"/>
              </a:buClr>
            </a:pPr>
            <a:r>
              <a:rPr lang="tr-TR" sz="1200" b="1" dirty="0">
                <a:solidFill>
                  <a:srgbClr val="00B050"/>
                </a:solidFill>
              </a:rPr>
              <a:t>Yukarı</a:t>
            </a:r>
            <a:r>
              <a:rPr lang="tr-TR" sz="1200" dirty="0"/>
              <a:t> yön</a:t>
            </a:r>
            <a:r>
              <a:rPr lang="en-US" sz="1200" dirty="0"/>
              <a:t> </a:t>
            </a:r>
            <a:r>
              <a:rPr lang="en-US" sz="1200" dirty="0" err="1"/>
              <a:t>senaryosunda</a:t>
            </a:r>
            <a:r>
              <a:rPr lang="en-US" sz="1200" dirty="0"/>
              <a:t>; </a:t>
            </a:r>
            <a:r>
              <a:rPr lang="en-US" sz="1200" b="1" dirty="0"/>
              <a:t>14271 – 14342 – 14413 – 14484 – 14555 </a:t>
            </a:r>
            <a:r>
              <a:rPr lang="en-US" sz="1200" b="1" dirty="0" err="1"/>
              <a:t>dirençleri</a:t>
            </a:r>
            <a:r>
              <a:rPr lang="en-US" sz="1200" b="1" dirty="0"/>
              <a:t> </a:t>
            </a:r>
            <a:r>
              <a:rPr lang="en-US" sz="1200" dirty="0" err="1"/>
              <a:t>devreye</a:t>
            </a:r>
            <a:r>
              <a:rPr lang="en-US" sz="1200" dirty="0"/>
              <a:t> </a:t>
            </a:r>
            <a:r>
              <a:rPr lang="en-US" sz="1200" dirty="0" err="1"/>
              <a:t>girebilir</a:t>
            </a:r>
            <a:r>
              <a:rPr lang="en-US" sz="1200" dirty="0"/>
              <a:t>.</a:t>
            </a:r>
          </a:p>
          <a:p>
            <a:pPr algn="just"/>
            <a:r>
              <a:rPr lang="tr-TR" sz="1200" b="1" dirty="0">
                <a:solidFill>
                  <a:srgbClr val="FF0000"/>
                </a:solidFill>
              </a:rPr>
              <a:t>Aşağı</a:t>
            </a:r>
            <a:r>
              <a:rPr lang="tr-TR" sz="1200" dirty="0"/>
              <a:t> yön</a:t>
            </a:r>
            <a:r>
              <a:rPr lang="en-US" sz="1200" dirty="0"/>
              <a:t> </a:t>
            </a:r>
            <a:r>
              <a:rPr lang="en-US" sz="1200" dirty="0" err="1"/>
              <a:t>senaryosunda</a:t>
            </a:r>
            <a:r>
              <a:rPr lang="en-US" sz="1200" dirty="0"/>
              <a:t>; </a:t>
            </a:r>
            <a:r>
              <a:rPr lang="en-US" sz="1200" b="1" dirty="0"/>
              <a:t>14129 – 14058 – 13987 – 13916 – 13845 </a:t>
            </a:r>
            <a:r>
              <a:rPr lang="tr-TR" sz="1200" b="1" dirty="0"/>
              <a:t>destekleri</a:t>
            </a:r>
            <a:r>
              <a:rPr lang="tr-TR" sz="1200" dirty="0"/>
              <a:t> </a:t>
            </a:r>
            <a:r>
              <a:rPr lang="en-US" sz="1200" dirty="0" err="1"/>
              <a:t>takip</a:t>
            </a:r>
            <a:r>
              <a:rPr lang="en-US" sz="1200" dirty="0"/>
              <a:t> </a:t>
            </a:r>
            <a:r>
              <a:rPr lang="en-US" sz="1200" dirty="0" err="1"/>
              <a:t>edilebilir</a:t>
            </a:r>
            <a:r>
              <a:rPr lang="en-US" sz="1200" dirty="0"/>
              <a:t>.</a:t>
            </a:r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ABA21-3A00-46AB-9409-2752965C61FB}"/>
              </a:ext>
            </a:extLst>
          </p:cNvPr>
          <p:cNvSpPr txBox="1"/>
          <p:nvPr/>
        </p:nvSpPr>
        <p:spPr>
          <a:xfrm>
            <a:off x="364030" y="1074898"/>
            <a:ext cx="29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Teknik Analiz – BIST100 </a:t>
            </a:r>
            <a:endParaRPr lang="en-TR" sz="1600" b="1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56458645-785F-DD31-BBB7-B728A0B570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4" name="Google Shape;113;p28" descr="Asset 6.svg">
            <a:extLst>
              <a:ext uri="{FF2B5EF4-FFF2-40B4-BE49-F238E27FC236}">
                <a16:creationId xmlns:a16="http://schemas.microsoft.com/office/drawing/2014/main" id="{8173D4BE-E2B4-3810-C57A-6342729B47BD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7;p28">
            <a:extLst>
              <a:ext uri="{FF2B5EF4-FFF2-40B4-BE49-F238E27FC236}">
                <a16:creationId xmlns:a16="http://schemas.microsoft.com/office/drawing/2014/main" id="{A097373E-16F7-D4FC-55AF-7908687658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14377" y="174079"/>
            <a:ext cx="1449345" cy="22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6"/>
              <a:buFont typeface="Calibri"/>
              <a:buNone/>
            </a:pPr>
            <a:r>
              <a:rPr lang="en" sz="1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Haziran 2026</a:t>
            </a:r>
            <a:endParaRPr sz="1200" b="1" i="1" dirty="0">
              <a:solidFill>
                <a:schemeClr val="lt1"/>
              </a:solidFill>
            </a:endParaRPr>
          </a:p>
        </p:txBody>
      </p:sp>
      <p:pic>
        <p:nvPicPr>
          <p:cNvPr id="6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742C1387-2D95-E4ED-A890-6906EA8D820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1;p28">
            <a:extLst>
              <a:ext uri="{FF2B5EF4-FFF2-40B4-BE49-F238E27FC236}">
                <a16:creationId xmlns:a16="http://schemas.microsoft.com/office/drawing/2014/main" id="{FC8EF1BA-353B-A775-5F77-CCAE233262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1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11" name="Google Shape;116;p28">
            <a:extLst>
              <a:ext uri="{FF2B5EF4-FFF2-40B4-BE49-F238E27FC236}">
                <a16:creationId xmlns:a16="http://schemas.microsoft.com/office/drawing/2014/main" id="{578A95F3-FAD7-A11B-2C8A-7E8130892E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3" name="Google Shape;124;p28">
            <a:extLst>
              <a:ext uri="{FF2B5EF4-FFF2-40B4-BE49-F238E27FC236}">
                <a16:creationId xmlns:a16="http://schemas.microsoft.com/office/drawing/2014/main" id="{5990A157-3055-434A-0CD3-5AA10B581E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5" name="Google Shape;125;p28">
              <a:extLst>
                <a:ext uri="{FF2B5EF4-FFF2-40B4-BE49-F238E27FC236}">
                  <a16:creationId xmlns:a16="http://schemas.microsoft.com/office/drawing/2014/main" id="{65D3C5B6-A516-AA6F-3537-ADE7E4CDD2A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6" name="Google Shape;126;p28" title="Asset 1@500x-8.png">
              <a:extLst>
                <a:ext uri="{FF2B5EF4-FFF2-40B4-BE49-F238E27FC236}">
                  <a16:creationId xmlns:a16="http://schemas.microsoft.com/office/drawing/2014/main" id="{38644D2C-1B24-357C-E6FB-B2017BD333E9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7;p28">
            <a:extLst>
              <a:ext uri="{FF2B5EF4-FFF2-40B4-BE49-F238E27FC236}">
                <a16:creationId xmlns:a16="http://schemas.microsoft.com/office/drawing/2014/main" id="{D71DD3AE-9FFE-0AD4-A4C7-90EBB278B67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8" name="Google Shape;118;p28" descr="Asset 2.svg">
              <a:hlinkClick r:id="rId6"/>
              <a:extLst>
                <a:ext uri="{FF2B5EF4-FFF2-40B4-BE49-F238E27FC236}">
                  <a16:creationId xmlns:a16="http://schemas.microsoft.com/office/drawing/2014/main" id="{61E97B8A-E1B1-872A-99CD-FD23FC286F99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19;p28" descr="Asset 3.svg">
              <a:hlinkClick r:id="rId8"/>
              <a:extLst>
                <a:ext uri="{FF2B5EF4-FFF2-40B4-BE49-F238E27FC236}">
                  <a16:creationId xmlns:a16="http://schemas.microsoft.com/office/drawing/2014/main" id="{B5F39EE7-DD63-89F1-BA99-F470619F6070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0;p28" descr="Asset 4.svg">
              <a:hlinkClick r:id="rId10"/>
              <a:extLst>
                <a:ext uri="{FF2B5EF4-FFF2-40B4-BE49-F238E27FC236}">
                  <a16:creationId xmlns:a16="http://schemas.microsoft.com/office/drawing/2014/main" id="{3A12C83E-9019-EF30-BD62-C57F70BF0E1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21;p28" descr="Asset 5.svg">
              <a:hlinkClick r:id="rId12"/>
              <a:extLst>
                <a:ext uri="{FF2B5EF4-FFF2-40B4-BE49-F238E27FC236}">
                  <a16:creationId xmlns:a16="http://schemas.microsoft.com/office/drawing/2014/main" id="{81A0594D-FE10-4552-23ED-01CBA98E9A49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22;p28" descr="Asset 6.svg">
              <a:hlinkClick r:id="rId14"/>
              <a:extLst>
                <a:ext uri="{FF2B5EF4-FFF2-40B4-BE49-F238E27FC236}">
                  <a16:creationId xmlns:a16="http://schemas.microsoft.com/office/drawing/2014/main" id="{C7E531D6-3A5E-C278-654B-E3694D5B0D8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23;p28" descr="Asset 7.svg">
              <a:hlinkClick r:id="rId16"/>
              <a:extLst>
                <a:ext uri="{FF2B5EF4-FFF2-40B4-BE49-F238E27FC236}">
                  <a16:creationId xmlns:a16="http://schemas.microsoft.com/office/drawing/2014/main" id="{E2997B7D-9A74-8CD4-2E05-F65103C25EF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3071DB9-DC41-4111-9758-A8D03B8E1E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418745"/>
            <a:ext cx="6858000" cy="47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5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C031-5C7B-2A38-2938-EF7FB0A5763C}"/>
              </a:ext>
            </a:extLst>
          </p:cNvPr>
          <p:cNvSpPr txBox="1"/>
          <p:nvPr/>
        </p:nvSpPr>
        <p:spPr>
          <a:xfrm>
            <a:off x="364030" y="1074898"/>
            <a:ext cx="29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Dip - </a:t>
            </a:r>
            <a:r>
              <a:rPr lang="en-US" sz="1600" b="1" dirty="0" err="1"/>
              <a:t>Zirve</a:t>
            </a:r>
            <a:endParaRPr lang="en-TR" sz="16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E588A0F-A396-9C83-D442-35574B3DE3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5" name="Google Shape;113;p28" descr="Asset 6.svg">
            <a:extLst>
              <a:ext uri="{FF2B5EF4-FFF2-40B4-BE49-F238E27FC236}">
                <a16:creationId xmlns:a16="http://schemas.microsoft.com/office/drawing/2014/main" id="{02F1FAEB-449F-D135-CB18-ACD1DF2697A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28">
            <a:extLst>
              <a:ext uri="{FF2B5EF4-FFF2-40B4-BE49-F238E27FC236}">
                <a16:creationId xmlns:a16="http://schemas.microsoft.com/office/drawing/2014/main" id="{FC01FDE9-65EC-E21E-26B6-645455498D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10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9" name="Google Shape;116;p28">
            <a:extLst>
              <a:ext uri="{FF2B5EF4-FFF2-40B4-BE49-F238E27FC236}">
                <a16:creationId xmlns:a16="http://schemas.microsoft.com/office/drawing/2014/main" id="{A801A880-BD08-DC2A-002E-5A391F76E5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0" name="Google Shape;124;p28">
            <a:extLst>
              <a:ext uri="{FF2B5EF4-FFF2-40B4-BE49-F238E27FC236}">
                <a16:creationId xmlns:a16="http://schemas.microsoft.com/office/drawing/2014/main" id="{124B9044-78D0-732A-B46A-F47BE4EAC4E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1" name="Google Shape;125;p28">
              <a:extLst>
                <a:ext uri="{FF2B5EF4-FFF2-40B4-BE49-F238E27FC236}">
                  <a16:creationId xmlns:a16="http://schemas.microsoft.com/office/drawing/2014/main" id="{307139BF-E475-2279-A9C2-308E00813FF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3" name="Google Shape;126;p28" title="Asset 1@500x-8.png">
              <a:extLst>
                <a:ext uri="{FF2B5EF4-FFF2-40B4-BE49-F238E27FC236}">
                  <a16:creationId xmlns:a16="http://schemas.microsoft.com/office/drawing/2014/main" id="{3B680894-369A-E486-5400-FEA4042BA093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7;p28">
            <a:extLst>
              <a:ext uri="{FF2B5EF4-FFF2-40B4-BE49-F238E27FC236}">
                <a16:creationId xmlns:a16="http://schemas.microsoft.com/office/drawing/2014/main" id="{FD96B68F-AC35-435B-7B34-D55CFADEDB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5" name="Google Shape;118;p28" descr="Asset 2.svg">
              <a:hlinkClick r:id="rId5"/>
              <a:extLst>
                <a:ext uri="{FF2B5EF4-FFF2-40B4-BE49-F238E27FC236}">
                  <a16:creationId xmlns:a16="http://schemas.microsoft.com/office/drawing/2014/main" id="{2B0D852D-32A0-7D6C-3946-55171D449DFE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9;p28" descr="Asset 3.svg">
              <a:hlinkClick r:id="rId7"/>
              <a:extLst>
                <a:ext uri="{FF2B5EF4-FFF2-40B4-BE49-F238E27FC236}">
                  <a16:creationId xmlns:a16="http://schemas.microsoft.com/office/drawing/2014/main" id="{C269BB87-1048-EBFD-F8E2-27CCAEBF6E1D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0;p28" descr="Asset 4.svg">
              <a:hlinkClick r:id="rId9"/>
              <a:extLst>
                <a:ext uri="{FF2B5EF4-FFF2-40B4-BE49-F238E27FC236}">
                  <a16:creationId xmlns:a16="http://schemas.microsoft.com/office/drawing/2014/main" id="{3BA32A2A-26F5-58CF-B07F-EBCF4A67861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1;p28" descr="Asset 5.svg">
              <a:hlinkClick r:id="rId11"/>
              <a:extLst>
                <a:ext uri="{FF2B5EF4-FFF2-40B4-BE49-F238E27FC236}">
                  <a16:creationId xmlns:a16="http://schemas.microsoft.com/office/drawing/2014/main" id="{5133ABF7-0407-2DFF-AD6A-0F02B812391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2;p28" descr="Asset 6.svg">
              <a:hlinkClick r:id="rId13"/>
              <a:extLst>
                <a:ext uri="{FF2B5EF4-FFF2-40B4-BE49-F238E27FC236}">
                  <a16:creationId xmlns:a16="http://schemas.microsoft.com/office/drawing/2014/main" id="{3CDC6573-2095-ECF6-9F7D-6820265218B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3;p28" descr="Asset 7.svg">
              <a:hlinkClick r:id="rId15"/>
              <a:extLst>
                <a:ext uri="{FF2B5EF4-FFF2-40B4-BE49-F238E27FC236}">
                  <a16:creationId xmlns:a16="http://schemas.microsoft.com/office/drawing/2014/main" id="{AF697C5F-79B2-B967-F773-C8F30EA24159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8B27D761-13B4-F3DD-093C-7B654CFEF2C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F8FF56-6B60-4C29-A2D1-771670F59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61573"/>
              </p:ext>
            </p:extLst>
          </p:nvPr>
        </p:nvGraphicFramePr>
        <p:xfrm>
          <a:off x="389907" y="1439484"/>
          <a:ext cx="6149578" cy="739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177">
                  <a:extLst>
                    <a:ext uri="{9D8B030D-6E8A-4147-A177-3AD203B41FA5}">
                      <a16:colId xmlns:a16="http://schemas.microsoft.com/office/drawing/2014/main" val="2467357924"/>
                    </a:ext>
                  </a:extLst>
                </a:gridCol>
                <a:gridCol w="418278">
                  <a:extLst>
                    <a:ext uri="{9D8B030D-6E8A-4147-A177-3AD203B41FA5}">
                      <a16:colId xmlns:a16="http://schemas.microsoft.com/office/drawing/2014/main" val="2999509135"/>
                    </a:ext>
                  </a:extLst>
                </a:gridCol>
                <a:gridCol w="471675">
                  <a:extLst>
                    <a:ext uri="{9D8B030D-6E8A-4147-A177-3AD203B41FA5}">
                      <a16:colId xmlns:a16="http://schemas.microsoft.com/office/drawing/2014/main" val="2472008557"/>
                    </a:ext>
                  </a:extLst>
                </a:gridCol>
                <a:gridCol w="418278">
                  <a:extLst>
                    <a:ext uri="{9D8B030D-6E8A-4147-A177-3AD203B41FA5}">
                      <a16:colId xmlns:a16="http://schemas.microsoft.com/office/drawing/2014/main" val="4206981260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890978449"/>
                    </a:ext>
                  </a:extLst>
                </a:gridCol>
                <a:gridCol w="418278">
                  <a:extLst>
                    <a:ext uri="{9D8B030D-6E8A-4147-A177-3AD203B41FA5}">
                      <a16:colId xmlns:a16="http://schemas.microsoft.com/office/drawing/2014/main" val="2626073894"/>
                    </a:ext>
                  </a:extLst>
                </a:gridCol>
                <a:gridCol w="382681">
                  <a:extLst>
                    <a:ext uri="{9D8B030D-6E8A-4147-A177-3AD203B41FA5}">
                      <a16:colId xmlns:a16="http://schemas.microsoft.com/office/drawing/2014/main" val="3558118026"/>
                    </a:ext>
                  </a:extLst>
                </a:gridCol>
                <a:gridCol w="640767">
                  <a:extLst>
                    <a:ext uri="{9D8B030D-6E8A-4147-A177-3AD203B41FA5}">
                      <a16:colId xmlns:a16="http://schemas.microsoft.com/office/drawing/2014/main" val="517281094"/>
                    </a:ext>
                  </a:extLst>
                </a:gridCol>
                <a:gridCol w="729762">
                  <a:extLst>
                    <a:ext uri="{9D8B030D-6E8A-4147-A177-3AD203B41FA5}">
                      <a16:colId xmlns:a16="http://schemas.microsoft.com/office/drawing/2014/main" val="3178397130"/>
                    </a:ext>
                  </a:extLst>
                </a:gridCol>
                <a:gridCol w="720862">
                  <a:extLst>
                    <a:ext uri="{9D8B030D-6E8A-4147-A177-3AD203B41FA5}">
                      <a16:colId xmlns:a16="http://schemas.microsoft.com/office/drawing/2014/main" val="1821805125"/>
                    </a:ext>
                  </a:extLst>
                </a:gridCol>
                <a:gridCol w="845456">
                  <a:extLst>
                    <a:ext uri="{9D8B030D-6E8A-4147-A177-3AD203B41FA5}">
                      <a16:colId xmlns:a16="http://schemas.microsoft.com/office/drawing/2014/main" val="2871685982"/>
                    </a:ext>
                  </a:extLst>
                </a:gridCol>
              </a:tblGrid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HİSSE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Dip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Zirve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Ağ. Orta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Önceki Kapanış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Kapanış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%Getiri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 dirty="0">
                          <a:effectLst/>
                        </a:rPr>
                        <a:t>Dipten Uzaklık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 dirty="0">
                          <a:effectLst/>
                        </a:rPr>
                        <a:t>Zirveden Uzaklık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 dirty="0">
                          <a:effectLst/>
                        </a:rPr>
                        <a:t>Dibe Göre Getiri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 dirty="0">
                          <a:effectLst/>
                        </a:rPr>
                        <a:t>Zirveye Göre Getiri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extLst>
                  <a:ext uri="{0D108BD9-81ED-4DB2-BD59-A6C34878D82A}">
                    <a16:rowId xmlns:a16="http://schemas.microsoft.com/office/drawing/2014/main" val="91760420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KCHOL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134.38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220.84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175.55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138.33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193.30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-12.47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7575825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KLRHO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59.40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689.50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151.60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100.30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-85.45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6953776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KONTR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-35.91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-61.19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7827747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KRDMD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-12.72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08286966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KTLEV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131.00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1,595.23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1,900.25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-0.92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78433029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KUYAS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74.36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124.99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-16.08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13120603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MAGEN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385.86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447.08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1436024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MAVI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-11.96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2849092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MGROS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409.72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727.00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554.13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474.80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676.00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83.93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-7.02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8845447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MIATK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95.01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110.23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9850869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MPARK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299.25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514.00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386.33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309.25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-8.95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0336601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OBAMS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-22.43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5570331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ODAS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-10.13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31998400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OTKAR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584.00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438.73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376.00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-36.52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3845808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OYAKC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-26.40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7957362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-14.07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0125896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PASEU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121.67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74.30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109.70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-37.31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5740607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PATEK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-29.51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68188048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PETKM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-15.54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3468781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PGSUS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161.50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274.50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212.89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247.00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172.20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-30.28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-37.27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57836370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PSGYO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-20.79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9977764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QUAGR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-24.06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-64.17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6658448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RALYH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401.75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173.47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212.40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132.39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-47.13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000275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REEDR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-35.96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3053809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-17.57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6806315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SARKY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190.60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194.50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-41.20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73474482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-14.06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-51.41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0950255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SISE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71.17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-11.81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1739972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203.03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83.74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204.41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-11.53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8997705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SOKM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70.25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-29.74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1331971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TABGD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157.20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292.25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165.92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278.75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77.32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3676387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TAVHL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369.00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279.71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216.70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265.50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-28.05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0437924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TCELL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101.34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108.50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-16.28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19204071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THYAO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246.66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300.78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269.38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-14.89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66971394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TKFEN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159.90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132.44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4845016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TOASO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164.19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326.97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240.74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163.63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-7.48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75740395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TRALT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108.86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-29.31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790585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TRENJ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59.90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74.78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-27.48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784354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TRMET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174.20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-33.98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2671788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TSKB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-16.46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7351741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TTKOM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-16.52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7903814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TUKAS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-42.33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10242797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TUPRS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279.50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201.17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250.25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119.36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-10.47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6323313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TUREX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-38.39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-65.57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5668729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TURSG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71.09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73.98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-14.74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673875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ULKER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96.50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141.70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-16.73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855813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VAKBN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-21.32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4926100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VESTL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-18.51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-41.43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0168703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YKBNK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-21.39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06183503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ZOREN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74.57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 dirty="0">
                          <a:effectLst/>
                        </a:rPr>
                        <a:t>-29.12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48395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FEBA44-0EF2-4879-93A2-CABAC1F545D8}"/>
              </a:ext>
            </a:extLst>
          </p:cNvPr>
          <p:cNvGrpSpPr/>
          <p:nvPr/>
        </p:nvGrpSpPr>
        <p:grpSpPr>
          <a:xfrm>
            <a:off x="260653" y="976725"/>
            <a:ext cx="6336694" cy="7232749"/>
            <a:chOff x="364030" y="84903"/>
            <a:chExt cx="6336694" cy="72327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68BDE7-C555-4091-9559-07040AC133F9}"/>
                </a:ext>
              </a:extLst>
            </p:cNvPr>
            <p:cNvSpPr txBox="1"/>
            <p:nvPr/>
          </p:nvSpPr>
          <p:spPr>
            <a:xfrm>
              <a:off x="364030" y="1074898"/>
              <a:ext cx="416987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Yasal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Çekinceler</a:t>
              </a:r>
              <a:endParaRPr lang="en-T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4DDCEA-43E6-4E7F-A4A4-3A6C131B4B71}"/>
                </a:ext>
              </a:extLst>
            </p:cNvPr>
            <p:cNvSpPr txBox="1"/>
            <p:nvPr/>
          </p:nvSpPr>
          <p:spPr>
            <a:xfrm>
              <a:off x="364030" y="84903"/>
              <a:ext cx="6336694" cy="7232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1600" b="1" dirty="0" err="1"/>
                <a:t>Sermaye</a:t>
              </a:r>
              <a:r>
                <a:rPr lang="en-US" sz="1600" b="1" dirty="0"/>
                <a:t> </a:t>
              </a:r>
              <a:r>
                <a:rPr lang="en-US" sz="1600" b="1" dirty="0" err="1"/>
                <a:t>Piyasası</a:t>
              </a:r>
              <a:r>
                <a:rPr lang="en-US" sz="1600" b="1" dirty="0"/>
                <a:t> </a:t>
              </a:r>
              <a:r>
                <a:rPr lang="en-US" sz="1600" b="1" dirty="0" err="1"/>
                <a:t>Kurulu’nun</a:t>
              </a:r>
              <a:r>
                <a:rPr lang="en-US" sz="1600" b="1" dirty="0"/>
                <a:t> Yatırım </a:t>
              </a:r>
              <a:r>
                <a:rPr lang="en-US" sz="1600" b="1" dirty="0" err="1"/>
                <a:t>Hizmetleri</a:t>
              </a:r>
              <a:r>
                <a:rPr lang="en-US" sz="1600" b="1" dirty="0"/>
                <a:t> </a:t>
              </a:r>
              <a:r>
                <a:rPr lang="en-US" sz="1600" b="1" dirty="0" err="1"/>
                <a:t>ve</a:t>
              </a:r>
              <a:r>
                <a:rPr lang="en-US" sz="1600" b="1" dirty="0"/>
                <a:t> </a:t>
              </a:r>
              <a:r>
                <a:rPr lang="en-US" sz="1600" b="1" dirty="0" err="1"/>
                <a:t>Faaliyetleri</a:t>
              </a:r>
              <a:r>
                <a:rPr lang="en-US" sz="1600" b="1" dirty="0"/>
                <a:t> </a:t>
              </a:r>
              <a:r>
                <a:rPr lang="en-US" sz="1600" b="1" dirty="0" err="1"/>
                <a:t>ile</a:t>
              </a:r>
              <a:r>
                <a:rPr lang="en-US" sz="1600" b="1" dirty="0"/>
                <a:t> Yan </a:t>
              </a:r>
              <a:r>
                <a:rPr lang="en-US" sz="1600" b="1" dirty="0" err="1"/>
                <a:t>Hizmetlere</a:t>
              </a:r>
              <a:r>
                <a:rPr lang="en-US" sz="1600" b="1" dirty="0"/>
                <a:t> </a:t>
              </a:r>
              <a:r>
                <a:rPr lang="en-US" sz="1600" b="1" dirty="0" err="1"/>
                <a:t>İlişkin</a:t>
              </a:r>
              <a:r>
                <a:rPr lang="en-US" sz="1600" b="1" dirty="0"/>
                <a:t> </a:t>
              </a:r>
              <a:r>
                <a:rPr lang="en-US" sz="1600" b="1" dirty="0" err="1"/>
                <a:t>Esaslar</a:t>
              </a:r>
              <a:r>
                <a:rPr lang="en-US" sz="1600" b="1" dirty="0"/>
                <a:t> </a:t>
              </a:r>
              <a:r>
                <a:rPr lang="en-US" sz="1600" b="1" dirty="0" err="1"/>
                <a:t>Hakkında</a:t>
              </a:r>
              <a:r>
                <a:rPr lang="en-US" sz="1600" b="1" dirty="0"/>
                <a:t> </a:t>
              </a:r>
              <a:r>
                <a:rPr lang="en-US" sz="1600" b="1" dirty="0" err="1"/>
                <a:t>Tebliğ’i</a:t>
              </a:r>
              <a:r>
                <a:rPr lang="en-US" sz="1600" b="1" dirty="0"/>
                <a:t> </a:t>
              </a:r>
              <a:r>
                <a:rPr lang="en-US" sz="1600" b="1" dirty="0" err="1"/>
                <a:t>Uyarınca</a:t>
              </a:r>
              <a:r>
                <a:rPr lang="en-US" sz="1600" b="1" dirty="0"/>
                <a:t> </a:t>
              </a:r>
              <a:r>
                <a:rPr lang="en-US" sz="1600" b="1" dirty="0" err="1"/>
                <a:t>Yayımlanan</a:t>
              </a:r>
              <a:r>
                <a:rPr lang="en-US" sz="1600" b="1" dirty="0"/>
                <a:t> </a:t>
              </a:r>
              <a:r>
                <a:rPr lang="en-US" sz="1600" b="1" dirty="0" err="1"/>
                <a:t>Uyarı</a:t>
              </a:r>
              <a:r>
                <a:rPr lang="en-US" sz="1600" b="1" dirty="0"/>
                <a:t> </a:t>
              </a:r>
              <a:r>
                <a:rPr lang="en-US" sz="1600" b="1" dirty="0" err="1"/>
                <a:t>Notu</a:t>
              </a:r>
              <a:endParaRPr lang="en-US" sz="1600" b="1" dirty="0"/>
            </a:p>
            <a:p>
              <a:pPr algn="just"/>
              <a:endParaRPr lang="en-US" sz="1600" b="1" dirty="0"/>
            </a:p>
            <a:p>
              <a:pPr algn="just"/>
              <a:endParaRPr lang="en-US" sz="1600" b="1" dirty="0"/>
            </a:p>
            <a:p>
              <a:pPr algn="just"/>
              <a:endParaRPr lang="en-US" sz="1600" b="1" dirty="0"/>
            </a:p>
            <a:p>
              <a:pPr algn="just"/>
              <a:r>
                <a:rPr lang="en-US" sz="1600" dirty="0" err="1"/>
                <a:t>Burada</a:t>
              </a:r>
              <a:r>
                <a:rPr lang="en-US" sz="1600" dirty="0"/>
                <a:t> </a:t>
              </a:r>
              <a:r>
                <a:rPr lang="en-US" sz="1600" dirty="0" err="1"/>
                <a:t>yer</a:t>
              </a:r>
              <a:r>
                <a:rPr lang="en-US" sz="1600" dirty="0"/>
                <a:t> </a:t>
              </a:r>
              <a:r>
                <a:rPr lang="en-US" sz="1600" dirty="0" err="1"/>
                <a:t>alan</a:t>
              </a:r>
              <a:r>
                <a:rPr lang="en-US" sz="1600" dirty="0"/>
                <a:t> </a:t>
              </a:r>
              <a:r>
                <a:rPr lang="en-US" sz="1600" dirty="0" err="1"/>
                <a:t>yatırım</a:t>
              </a:r>
              <a:r>
                <a:rPr lang="en-US" sz="1600" dirty="0"/>
                <a:t> </a:t>
              </a:r>
              <a:r>
                <a:rPr lang="en-US" sz="1600" dirty="0" err="1"/>
                <a:t>bilgi</a:t>
              </a:r>
              <a:r>
                <a:rPr lang="en-US" sz="1600" dirty="0"/>
                <a:t>, </a:t>
              </a:r>
              <a:r>
                <a:rPr lang="en-US" sz="1600" dirty="0" err="1"/>
                <a:t>yorum</a:t>
              </a:r>
              <a:r>
                <a:rPr lang="en-US" sz="1600" dirty="0"/>
                <a:t> </a:t>
              </a:r>
              <a:r>
                <a:rPr lang="en-US" sz="1600" dirty="0" err="1"/>
                <a:t>ve</a:t>
              </a:r>
              <a:r>
                <a:rPr lang="en-US" sz="1600" dirty="0"/>
                <a:t> </a:t>
              </a:r>
              <a:r>
                <a:rPr lang="en-US" sz="1600" dirty="0" err="1"/>
                <a:t>tavsiyeleri</a:t>
              </a:r>
              <a:r>
                <a:rPr lang="en-US" sz="1600" dirty="0"/>
                <a:t> </a:t>
              </a:r>
              <a:r>
                <a:rPr lang="en-US" sz="1600" dirty="0" err="1"/>
                <a:t>yatırım</a:t>
              </a:r>
              <a:r>
                <a:rPr lang="en-US" sz="1600" dirty="0"/>
                <a:t> </a:t>
              </a:r>
              <a:r>
                <a:rPr lang="en-US" sz="1600" dirty="0" err="1"/>
                <a:t>danışmanlığı</a:t>
              </a:r>
              <a:r>
                <a:rPr lang="en-US" sz="1600" dirty="0"/>
                <a:t> </a:t>
              </a:r>
              <a:r>
                <a:rPr lang="en-US" sz="1600" dirty="0" err="1"/>
                <a:t>kapsamında</a:t>
              </a:r>
              <a:r>
                <a:rPr lang="en-US" sz="1600" dirty="0"/>
                <a:t> </a:t>
              </a:r>
              <a:r>
                <a:rPr lang="en-US" sz="1600" dirty="0" err="1"/>
                <a:t>değildir</a:t>
              </a:r>
              <a:r>
                <a:rPr lang="en-US" sz="1600" dirty="0"/>
                <a:t>. Yatırım </a:t>
              </a:r>
              <a:r>
                <a:rPr lang="en-US" sz="1600" dirty="0" err="1"/>
                <a:t>danışmanlığı</a:t>
              </a:r>
              <a:r>
                <a:rPr lang="en-US" sz="1600" dirty="0"/>
                <a:t> </a:t>
              </a:r>
              <a:r>
                <a:rPr lang="en-US" sz="1600" dirty="0" err="1"/>
                <a:t>hizmeti</a:t>
              </a:r>
              <a:r>
                <a:rPr lang="en-US" sz="1600" dirty="0"/>
                <a:t>, </a:t>
              </a:r>
              <a:r>
                <a:rPr lang="en-US" sz="1600" dirty="0" err="1"/>
                <a:t>yetkili</a:t>
              </a:r>
              <a:r>
                <a:rPr lang="en-US" sz="1600" dirty="0"/>
                <a:t> </a:t>
              </a:r>
              <a:r>
                <a:rPr lang="en-US" sz="1600" dirty="0" err="1"/>
                <a:t>kuruluşlar</a:t>
              </a:r>
              <a:r>
                <a:rPr lang="en-US" sz="1600" dirty="0"/>
                <a:t> </a:t>
              </a:r>
              <a:r>
                <a:rPr lang="en-US" sz="1600" dirty="0" err="1"/>
                <a:t>tarafından</a:t>
              </a:r>
              <a:r>
                <a:rPr lang="en-US" sz="1600" dirty="0"/>
                <a:t> </a:t>
              </a:r>
              <a:r>
                <a:rPr lang="en-US" sz="1600" dirty="0" err="1"/>
                <a:t>kişilerin</a:t>
              </a:r>
              <a:r>
                <a:rPr lang="en-US" sz="1600" dirty="0"/>
                <a:t> risk </a:t>
              </a:r>
              <a:r>
                <a:rPr lang="en-US" sz="1600" dirty="0" err="1"/>
                <a:t>ve</a:t>
              </a:r>
              <a:r>
                <a:rPr lang="en-US" sz="1600" dirty="0"/>
                <a:t> </a:t>
              </a:r>
              <a:r>
                <a:rPr lang="en-US" sz="1600" dirty="0" err="1"/>
                <a:t>getiri</a:t>
              </a:r>
              <a:r>
                <a:rPr lang="en-US" sz="1600" dirty="0"/>
                <a:t> </a:t>
              </a:r>
              <a:r>
                <a:rPr lang="en-US" sz="1600" dirty="0" err="1"/>
                <a:t>tercihleri</a:t>
              </a:r>
              <a:r>
                <a:rPr lang="en-US" sz="1600" dirty="0"/>
                <a:t> </a:t>
              </a:r>
              <a:r>
                <a:rPr lang="en-US" sz="1600" dirty="0" err="1"/>
                <a:t>dikkate</a:t>
              </a:r>
              <a:r>
                <a:rPr lang="en-US" sz="1600" dirty="0"/>
                <a:t> </a:t>
              </a:r>
              <a:r>
                <a:rPr lang="en-US" sz="1600" dirty="0" err="1"/>
                <a:t>alınarak</a:t>
              </a:r>
              <a:r>
                <a:rPr lang="en-US" sz="1600" dirty="0"/>
                <a:t> </a:t>
              </a:r>
              <a:r>
                <a:rPr lang="en-US" sz="1600" dirty="0" err="1"/>
                <a:t>kişiye</a:t>
              </a:r>
              <a:r>
                <a:rPr lang="en-US" sz="1600" dirty="0"/>
                <a:t> </a:t>
              </a:r>
              <a:r>
                <a:rPr lang="en-US" sz="1600" dirty="0" err="1"/>
                <a:t>özel</a:t>
              </a:r>
              <a:r>
                <a:rPr lang="en-US" sz="1600" dirty="0"/>
                <a:t> </a:t>
              </a:r>
              <a:r>
                <a:rPr lang="en-US" sz="1600" dirty="0" err="1"/>
                <a:t>sunulmaktadır</a:t>
              </a:r>
              <a:r>
                <a:rPr lang="en-US" sz="1600" dirty="0"/>
                <a:t>. </a:t>
              </a:r>
              <a:r>
                <a:rPr lang="en-US" sz="1600" dirty="0" err="1"/>
                <a:t>Burada</a:t>
              </a:r>
              <a:r>
                <a:rPr lang="en-US" sz="1600" dirty="0"/>
                <a:t> </a:t>
              </a:r>
              <a:r>
                <a:rPr lang="en-US" sz="1600" dirty="0" err="1"/>
                <a:t>yer</a:t>
              </a:r>
              <a:r>
                <a:rPr lang="en-US" sz="1600" dirty="0"/>
                <a:t> </a:t>
              </a:r>
              <a:r>
                <a:rPr lang="en-US" sz="1600" dirty="0" err="1"/>
                <a:t>alan</a:t>
              </a:r>
              <a:r>
                <a:rPr lang="en-US" sz="1600" dirty="0"/>
                <a:t> </a:t>
              </a:r>
              <a:r>
                <a:rPr lang="en-US" sz="1600" dirty="0" err="1"/>
                <a:t>yorum</a:t>
              </a:r>
              <a:r>
                <a:rPr lang="en-US" sz="1600" dirty="0"/>
                <a:t> </a:t>
              </a:r>
              <a:r>
                <a:rPr lang="en-US" sz="1600" dirty="0" err="1"/>
                <a:t>ve</a:t>
              </a:r>
              <a:r>
                <a:rPr lang="en-US" sz="1600" dirty="0"/>
                <a:t> </a:t>
              </a:r>
              <a:r>
                <a:rPr lang="en-US" sz="1600" dirty="0" err="1"/>
                <a:t>tavsiyeler</a:t>
              </a:r>
              <a:r>
                <a:rPr lang="en-US" sz="1600" dirty="0"/>
                <a:t> </a:t>
              </a:r>
              <a:r>
                <a:rPr lang="en-US" sz="1600" dirty="0" err="1"/>
                <a:t>ise</a:t>
              </a:r>
              <a:r>
                <a:rPr lang="en-US" sz="1600" dirty="0"/>
                <a:t> </a:t>
              </a:r>
              <a:r>
                <a:rPr lang="en-US" sz="1600" dirty="0" err="1"/>
                <a:t>genel</a:t>
              </a:r>
              <a:r>
                <a:rPr lang="en-US" sz="1600" dirty="0"/>
                <a:t> </a:t>
              </a:r>
              <a:r>
                <a:rPr lang="en-US" sz="1600" dirty="0" err="1"/>
                <a:t>niteliktedir</a:t>
              </a:r>
              <a:r>
                <a:rPr lang="en-US" sz="1600" dirty="0"/>
                <a:t>. Bu </a:t>
              </a:r>
              <a:r>
                <a:rPr lang="en-US" sz="1600" dirty="0" err="1"/>
                <a:t>tavsiyeler</a:t>
              </a:r>
              <a:r>
                <a:rPr lang="en-US" sz="1600" dirty="0"/>
                <a:t> </a:t>
              </a:r>
              <a:r>
                <a:rPr lang="en-US" sz="1600" dirty="0" err="1"/>
                <a:t>mali</a:t>
              </a:r>
              <a:r>
                <a:rPr lang="en-US" sz="1600" dirty="0"/>
                <a:t> </a:t>
              </a:r>
              <a:r>
                <a:rPr lang="en-US" sz="1600" dirty="0" err="1"/>
                <a:t>durumunuz</a:t>
              </a:r>
              <a:r>
                <a:rPr lang="en-US" sz="1600" dirty="0"/>
                <a:t> </a:t>
              </a:r>
              <a:r>
                <a:rPr lang="en-US" sz="1600" dirty="0" err="1"/>
                <a:t>ile</a:t>
              </a:r>
              <a:r>
                <a:rPr lang="en-US" sz="1600" dirty="0"/>
                <a:t> risk </a:t>
              </a:r>
              <a:r>
                <a:rPr lang="en-US" sz="1600" dirty="0" err="1"/>
                <a:t>ve</a:t>
              </a:r>
              <a:r>
                <a:rPr lang="en-US" sz="1600" dirty="0"/>
                <a:t> </a:t>
              </a:r>
              <a:r>
                <a:rPr lang="en-US" sz="1600" dirty="0" err="1"/>
                <a:t>getiri</a:t>
              </a:r>
              <a:r>
                <a:rPr lang="en-US" sz="1600" dirty="0"/>
                <a:t> </a:t>
              </a:r>
              <a:r>
                <a:rPr lang="en-US" sz="1600" dirty="0" err="1"/>
                <a:t>tercihlerinize</a:t>
              </a:r>
              <a:r>
                <a:rPr lang="en-US" sz="1600" dirty="0"/>
                <a:t> </a:t>
              </a:r>
              <a:r>
                <a:rPr lang="en-US" sz="1600" dirty="0" err="1"/>
                <a:t>uygun</a:t>
              </a:r>
              <a:r>
                <a:rPr lang="en-US" sz="1600" dirty="0"/>
                <a:t> </a:t>
              </a:r>
              <a:r>
                <a:rPr lang="en-US" sz="1600" dirty="0" err="1"/>
                <a:t>olmayabilir</a:t>
              </a:r>
              <a:r>
                <a:rPr lang="en-US" sz="1600" dirty="0"/>
                <a:t>. Bu </a:t>
              </a:r>
              <a:r>
                <a:rPr lang="en-US" sz="1600" dirty="0" err="1"/>
                <a:t>nedenle</a:t>
              </a:r>
              <a:r>
                <a:rPr lang="en-US" sz="1600" dirty="0"/>
                <a:t>, </a:t>
              </a:r>
              <a:r>
                <a:rPr lang="en-US" sz="1600" dirty="0" err="1"/>
                <a:t>sadece</a:t>
              </a:r>
              <a:r>
                <a:rPr lang="en-US" sz="1600" dirty="0"/>
                <a:t> </a:t>
              </a:r>
              <a:r>
                <a:rPr lang="en-US" sz="1600" dirty="0" err="1"/>
                <a:t>burada</a:t>
              </a:r>
              <a:r>
                <a:rPr lang="en-US" sz="1600" dirty="0"/>
                <a:t> </a:t>
              </a:r>
              <a:r>
                <a:rPr lang="en-US" sz="1600" dirty="0" err="1"/>
                <a:t>yer</a:t>
              </a:r>
              <a:r>
                <a:rPr lang="en-US" sz="1600" dirty="0"/>
                <a:t> </a:t>
              </a:r>
              <a:r>
                <a:rPr lang="en-US" sz="1600" dirty="0" err="1"/>
                <a:t>alan</a:t>
              </a:r>
              <a:r>
                <a:rPr lang="en-US" sz="1600" dirty="0"/>
                <a:t> </a:t>
              </a:r>
              <a:r>
                <a:rPr lang="en-US" sz="1600" dirty="0" err="1"/>
                <a:t>bilgilere</a:t>
              </a:r>
              <a:r>
                <a:rPr lang="en-US" sz="1600" dirty="0"/>
                <a:t> </a:t>
              </a:r>
              <a:r>
                <a:rPr lang="en-US" sz="1600" dirty="0" err="1"/>
                <a:t>dayanılarak</a:t>
              </a:r>
              <a:r>
                <a:rPr lang="en-US" sz="1600" dirty="0"/>
                <a:t> </a:t>
              </a:r>
              <a:r>
                <a:rPr lang="en-US" sz="1600" dirty="0" err="1"/>
                <a:t>yatırım</a:t>
              </a:r>
              <a:r>
                <a:rPr lang="en-US" sz="1600" dirty="0"/>
                <a:t> </a:t>
              </a:r>
              <a:r>
                <a:rPr lang="en-US" sz="1600" dirty="0" err="1"/>
                <a:t>kararı</a:t>
              </a:r>
              <a:r>
                <a:rPr lang="en-US" sz="1600" dirty="0"/>
                <a:t> </a:t>
              </a:r>
              <a:r>
                <a:rPr lang="en-US" sz="1600" dirty="0" err="1"/>
                <a:t>verilmesi</a:t>
              </a:r>
              <a:r>
                <a:rPr lang="en-US" sz="1600" dirty="0"/>
                <a:t> </a:t>
              </a:r>
              <a:r>
                <a:rPr lang="en-US" sz="1600" dirty="0" err="1"/>
                <a:t>beklentilerinize</a:t>
              </a:r>
              <a:r>
                <a:rPr lang="en-US" sz="1600" dirty="0"/>
                <a:t> </a:t>
              </a:r>
              <a:r>
                <a:rPr lang="en-US" sz="1600" dirty="0" err="1"/>
                <a:t>uygun</a:t>
              </a:r>
              <a:r>
                <a:rPr lang="en-US" sz="1600" dirty="0"/>
                <a:t> </a:t>
              </a:r>
              <a:r>
                <a:rPr lang="en-US" sz="1600" dirty="0" err="1"/>
                <a:t>sonuçlar</a:t>
              </a:r>
              <a:r>
                <a:rPr lang="en-US" sz="1600" dirty="0"/>
                <a:t> </a:t>
              </a:r>
              <a:r>
                <a:rPr lang="en-US" sz="1600" dirty="0" err="1"/>
                <a:t>doğurmayabilir</a:t>
              </a:r>
              <a:r>
                <a:rPr lang="en-US" sz="1600" dirty="0"/>
                <a:t>. </a:t>
              </a:r>
            </a:p>
            <a:p>
              <a:pPr algn="just"/>
              <a:endParaRPr lang="en-US" sz="1600" dirty="0"/>
            </a:p>
            <a:p>
              <a:pPr algn="just"/>
              <a:r>
                <a:rPr lang="en-US" sz="1600" dirty="0" err="1"/>
                <a:t>Burada</a:t>
              </a:r>
              <a:r>
                <a:rPr lang="en-US" sz="1600" dirty="0"/>
                <a:t> </a:t>
              </a:r>
              <a:r>
                <a:rPr lang="en-US" sz="1600" dirty="0" err="1"/>
                <a:t>yer</a:t>
              </a:r>
              <a:r>
                <a:rPr lang="en-US" sz="1600" dirty="0"/>
                <a:t> </a:t>
              </a:r>
              <a:r>
                <a:rPr lang="en-US" sz="1600" dirty="0" err="1"/>
                <a:t>alan</a:t>
              </a:r>
              <a:r>
                <a:rPr lang="en-US" sz="1600" dirty="0"/>
                <a:t> </a:t>
              </a:r>
              <a:r>
                <a:rPr lang="en-US" sz="1600" dirty="0" err="1"/>
                <a:t>bilgiler</a:t>
              </a:r>
              <a:r>
                <a:rPr lang="en-US" sz="1600" dirty="0"/>
                <a:t> </a:t>
              </a:r>
              <a:r>
                <a:rPr lang="en-US" sz="1600" dirty="0" err="1"/>
                <a:t>Fiba</a:t>
              </a:r>
              <a:r>
                <a:rPr lang="en-US" sz="1600" dirty="0"/>
                <a:t> Yatırım </a:t>
              </a:r>
              <a:r>
                <a:rPr lang="en-US" sz="1600" dirty="0" err="1"/>
                <a:t>Menkul</a:t>
              </a:r>
              <a:r>
                <a:rPr lang="en-US" sz="1600" dirty="0"/>
                <a:t> </a:t>
              </a:r>
              <a:r>
                <a:rPr lang="en-US" sz="1600" dirty="0" err="1"/>
                <a:t>Değerler</a:t>
              </a:r>
              <a:r>
                <a:rPr lang="en-US" sz="1600" dirty="0"/>
                <a:t> A.Ş. </a:t>
              </a:r>
              <a:r>
                <a:rPr lang="en-US" sz="1600" dirty="0" err="1"/>
                <a:t>tarafından</a:t>
              </a:r>
              <a:r>
                <a:rPr lang="en-US" sz="1600" dirty="0"/>
                <a:t> </a:t>
              </a:r>
              <a:r>
                <a:rPr lang="en-US" sz="1600" dirty="0" err="1"/>
                <a:t>genel</a:t>
              </a:r>
              <a:r>
                <a:rPr lang="en-US" sz="1600" dirty="0"/>
                <a:t> </a:t>
              </a:r>
              <a:r>
                <a:rPr lang="en-US" sz="1600" dirty="0" err="1"/>
                <a:t>bilgilendirme</a:t>
              </a:r>
              <a:r>
                <a:rPr lang="en-US" sz="1600" dirty="0"/>
                <a:t> </a:t>
              </a:r>
              <a:r>
                <a:rPr lang="en-US" sz="1600" dirty="0" err="1"/>
                <a:t>amacı</a:t>
              </a:r>
              <a:r>
                <a:rPr lang="en-US" sz="1600" dirty="0"/>
                <a:t> </a:t>
              </a:r>
              <a:r>
                <a:rPr lang="en-US" sz="1600" dirty="0" err="1"/>
                <a:t>ile</a:t>
              </a:r>
              <a:r>
                <a:rPr lang="en-US" sz="1600" dirty="0"/>
                <a:t> </a:t>
              </a:r>
              <a:r>
                <a:rPr lang="en-US" sz="1600" dirty="0" err="1"/>
                <a:t>hazırlanmıştır</a:t>
              </a:r>
              <a:r>
                <a:rPr lang="en-US" sz="1600" dirty="0"/>
                <a:t>. </a:t>
              </a:r>
              <a:r>
                <a:rPr lang="en-US" sz="1600" dirty="0" err="1"/>
                <a:t>Burada</a:t>
              </a:r>
              <a:r>
                <a:rPr lang="en-US" sz="1600" dirty="0"/>
                <a:t> </a:t>
              </a:r>
              <a:r>
                <a:rPr lang="en-US" sz="1600" dirty="0" err="1"/>
                <a:t>yer</a:t>
              </a:r>
              <a:r>
                <a:rPr lang="en-US" sz="1600" dirty="0"/>
                <a:t> </a:t>
              </a:r>
              <a:r>
                <a:rPr lang="en-US" sz="1600" dirty="0" err="1"/>
                <a:t>alan</a:t>
              </a:r>
              <a:r>
                <a:rPr lang="en-US" sz="1600" dirty="0"/>
                <a:t> </a:t>
              </a:r>
              <a:r>
                <a:rPr lang="en-US" sz="1600" dirty="0" err="1"/>
                <a:t>yorum</a:t>
              </a:r>
              <a:r>
                <a:rPr lang="en-US" sz="1600" dirty="0"/>
                <a:t> </a:t>
              </a:r>
              <a:r>
                <a:rPr lang="en-US" sz="1600" dirty="0" err="1"/>
                <a:t>ve</a:t>
              </a:r>
              <a:r>
                <a:rPr lang="en-US" sz="1600" dirty="0"/>
                <a:t> </a:t>
              </a:r>
              <a:r>
                <a:rPr lang="en-US" sz="1600" dirty="0" err="1"/>
                <a:t>tavsiyeler</a:t>
              </a:r>
              <a:r>
                <a:rPr lang="en-US" sz="1600" dirty="0"/>
                <a:t>, </a:t>
              </a:r>
              <a:r>
                <a:rPr lang="en-US" sz="1600" dirty="0" err="1"/>
                <a:t>yorumda</a:t>
              </a:r>
              <a:r>
                <a:rPr lang="en-US" sz="1600" dirty="0"/>
                <a:t> </a:t>
              </a:r>
              <a:r>
                <a:rPr lang="en-US" sz="1600" dirty="0" err="1"/>
                <a:t>ve</a:t>
              </a:r>
              <a:r>
                <a:rPr lang="en-US" sz="1600" dirty="0"/>
                <a:t> </a:t>
              </a:r>
              <a:r>
                <a:rPr lang="en-US" sz="1600" dirty="0" err="1"/>
                <a:t>tavsiyede</a:t>
              </a:r>
              <a:r>
                <a:rPr lang="en-US" sz="1600" dirty="0"/>
                <a:t> </a:t>
              </a:r>
              <a:r>
                <a:rPr lang="en-US" sz="1600" dirty="0" err="1"/>
                <a:t>bulunanların</a:t>
              </a:r>
              <a:r>
                <a:rPr lang="en-US" sz="1600" dirty="0"/>
                <a:t> </a:t>
              </a:r>
              <a:r>
                <a:rPr lang="en-US" sz="1600" dirty="0" err="1"/>
                <a:t>kişisel</a:t>
              </a:r>
              <a:r>
                <a:rPr lang="en-US" sz="1600" dirty="0"/>
                <a:t> </a:t>
              </a:r>
              <a:r>
                <a:rPr lang="en-US" sz="1600" dirty="0" err="1"/>
                <a:t>görüşlerine</a:t>
              </a:r>
              <a:r>
                <a:rPr lang="en-US" sz="1600" dirty="0"/>
                <a:t> </a:t>
              </a:r>
              <a:r>
                <a:rPr lang="en-US" sz="1600" dirty="0" err="1"/>
                <a:t>dayanmaktadır</a:t>
              </a:r>
              <a:r>
                <a:rPr lang="en-US" sz="1600" dirty="0"/>
                <a:t>. </a:t>
              </a:r>
              <a:r>
                <a:rPr lang="en-US" sz="1600" dirty="0" err="1"/>
                <a:t>Herhangi</a:t>
              </a:r>
              <a:r>
                <a:rPr lang="en-US" sz="1600" dirty="0"/>
                <a:t> </a:t>
              </a:r>
              <a:r>
                <a:rPr lang="en-US" sz="1600" dirty="0" err="1"/>
                <a:t>bir</a:t>
              </a:r>
              <a:r>
                <a:rPr lang="en-US" sz="1600" dirty="0"/>
                <a:t> </a:t>
              </a:r>
              <a:r>
                <a:rPr lang="en-US" sz="1600" dirty="0" err="1"/>
                <a:t>yatırım</a:t>
              </a:r>
              <a:r>
                <a:rPr lang="en-US" sz="1600" dirty="0"/>
                <a:t> </a:t>
              </a:r>
              <a:r>
                <a:rPr lang="en-US" sz="1600" dirty="0" err="1"/>
                <a:t>aracının</a:t>
              </a:r>
              <a:r>
                <a:rPr lang="en-US" sz="1600" dirty="0"/>
                <a:t> al/sat/tut </a:t>
              </a:r>
              <a:r>
                <a:rPr lang="en-US" sz="1600" dirty="0" err="1"/>
                <a:t>önerisi</a:t>
              </a:r>
              <a:r>
                <a:rPr lang="en-US" sz="1600" dirty="0"/>
                <a:t> </a:t>
              </a:r>
              <a:r>
                <a:rPr lang="en-US" sz="1600" dirty="0" err="1"/>
                <a:t>ya</a:t>
              </a:r>
              <a:r>
                <a:rPr lang="en-US" sz="1600" dirty="0"/>
                <a:t> da </a:t>
              </a:r>
              <a:r>
                <a:rPr lang="en-US" sz="1600" dirty="0" err="1"/>
                <a:t>getiri</a:t>
              </a:r>
              <a:r>
                <a:rPr lang="en-US" sz="1600" dirty="0"/>
                <a:t> </a:t>
              </a:r>
              <a:r>
                <a:rPr lang="en-US" sz="1600" dirty="0" err="1"/>
                <a:t>vaadi</a:t>
              </a:r>
              <a:r>
                <a:rPr lang="en-US" sz="1600" dirty="0"/>
                <a:t> </a:t>
              </a:r>
              <a:r>
                <a:rPr lang="en-US" sz="1600" dirty="0" err="1"/>
                <a:t>olarak</a:t>
              </a:r>
              <a:r>
                <a:rPr lang="en-US" sz="1600" dirty="0"/>
                <a:t> </a:t>
              </a:r>
              <a:r>
                <a:rPr lang="en-US" sz="1600" dirty="0" err="1"/>
                <a:t>yorumlanmamalıdır</a:t>
              </a:r>
              <a:r>
                <a:rPr lang="en-US" sz="1600" dirty="0"/>
                <a:t>. </a:t>
              </a:r>
              <a:r>
                <a:rPr lang="en-US" sz="1600" dirty="0" err="1"/>
                <a:t>Tüm</a:t>
              </a:r>
              <a:r>
                <a:rPr lang="en-US" sz="1600" dirty="0"/>
                <a:t> </a:t>
              </a:r>
              <a:r>
                <a:rPr lang="en-US" sz="1600" dirty="0" err="1"/>
                <a:t>veriler</a:t>
              </a:r>
              <a:r>
                <a:rPr lang="en-US" sz="1600" dirty="0"/>
                <a:t>, </a:t>
              </a:r>
              <a:r>
                <a:rPr lang="en-US" sz="1600" dirty="0" err="1"/>
                <a:t>Fiba</a:t>
              </a:r>
              <a:r>
                <a:rPr lang="en-US" sz="1600" dirty="0"/>
                <a:t> Yatırım </a:t>
              </a:r>
              <a:r>
                <a:rPr lang="en-US" sz="1600" dirty="0" err="1"/>
                <a:t>Menkul</a:t>
              </a:r>
              <a:r>
                <a:rPr lang="en-US" sz="1600" dirty="0"/>
                <a:t> </a:t>
              </a:r>
              <a:r>
                <a:rPr lang="en-US" sz="1600" dirty="0" err="1"/>
                <a:t>Değerler</a:t>
              </a:r>
              <a:r>
                <a:rPr lang="en-US" sz="1600" dirty="0"/>
                <a:t> A.Ş. </a:t>
              </a:r>
              <a:r>
                <a:rPr lang="en-US" sz="1600" dirty="0" err="1"/>
                <a:t>tarafından</a:t>
              </a:r>
              <a:r>
                <a:rPr lang="en-US" sz="1600" dirty="0"/>
                <a:t> </a:t>
              </a:r>
              <a:r>
                <a:rPr lang="en-US" sz="1600" dirty="0" err="1"/>
                <a:t>güvenilir</a:t>
              </a:r>
              <a:r>
                <a:rPr lang="en-US" sz="1600" dirty="0"/>
                <a:t> </a:t>
              </a:r>
              <a:r>
                <a:rPr lang="en-US" sz="1600" dirty="0" err="1"/>
                <a:t>olduğuna</a:t>
              </a:r>
              <a:r>
                <a:rPr lang="en-US" sz="1600" dirty="0"/>
                <a:t> </a:t>
              </a:r>
              <a:r>
                <a:rPr lang="en-US" sz="1600" dirty="0" err="1"/>
                <a:t>inanılan</a:t>
              </a:r>
              <a:r>
                <a:rPr lang="en-US" sz="1600" dirty="0"/>
                <a:t> </a:t>
              </a:r>
              <a:r>
                <a:rPr lang="en-US" sz="1600" dirty="0" err="1"/>
                <a:t>kaynaklardan</a:t>
              </a:r>
              <a:r>
                <a:rPr lang="en-US" sz="1600" dirty="0"/>
                <a:t> </a:t>
              </a:r>
              <a:r>
                <a:rPr lang="en-US" sz="1600" dirty="0" err="1"/>
                <a:t>alınmıştır</a:t>
              </a:r>
              <a:r>
                <a:rPr lang="en-US" sz="1600" dirty="0"/>
                <a:t>. </a:t>
              </a:r>
              <a:r>
                <a:rPr lang="en-US" sz="1600" dirty="0" err="1"/>
                <a:t>Burada</a:t>
              </a:r>
              <a:r>
                <a:rPr lang="en-US" sz="1600" dirty="0"/>
                <a:t> </a:t>
              </a:r>
              <a:r>
                <a:rPr lang="en-US" sz="1600" dirty="0" err="1"/>
                <a:t>yer</a:t>
              </a:r>
              <a:r>
                <a:rPr lang="en-US" sz="1600" dirty="0"/>
                <a:t> </a:t>
              </a:r>
              <a:r>
                <a:rPr lang="en-US" sz="1600" dirty="0" err="1"/>
                <a:t>alan</a:t>
              </a:r>
              <a:r>
                <a:rPr lang="en-US" sz="1600" dirty="0"/>
                <a:t> </a:t>
              </a:r>
              <a:r>
                <a:rPr lang="en-US" sz="1600" dirty="0" err="1"/>
                <a:t>fiyatlar</a:t>
              </a:r>
              <a:r>
                <a:rPr lang="en-US" sz="1600" dirty="0"/>
                <a:t>, </a:t>
              </a:r>
              <a:r>
                <a:rPr lang="en-US" sz="1600" dirty="0" err="1"/>
                <a:t>veriler</a:t>
              </a:r>
              <a:r>
                <a:rPr lang="en-US" sz="1600" dirty="0"/>
                <a:t> </a:t>
              </a:r>
              <a:r>
                <a:rPr lang="en-US" sz="1600" dirty="0" err="1"/>
                <a:t>ve</a:t>
              </a:r>
              <a:r>
                <a:rPr lang="en-US" sz="1600" dirty="0"/>
                <a:t> </a:t>
              </a:r>
              <a:r>
                <a:rPr lang="en-US" sz="1600" dirty="0" err="1"/>
                <a:t>bilgilerin</a:t>
              </a:r>
              <a:r>
                <a:rPr lang="en-US" sz="1600" dirty="0"/>
                <a:t> tam </a:t>
              </a:r>
              <a:r>
                <a:rPr lang="en-US" sz="1600" dirty="0" err="1"/>
                <a:t>ve</a:t>
              </a:r>
              <a:r>
                <a:rPr lang="en-US" sz="1600" dirty="0"/>
                <a:t> </a:t>
              </a:r>
              <a:r>
                <a:rPr lang="en-US" sz="1600" dirty="0" err="1"/>
                <a:t>doğru</a:t>
              </a:r>
              <a:r>
                <a:rPr lang="en-US" sz="1600" dirty="0"/>
                <a:t> </a:t>
              </a:r>
              <a:r>
                <a:rPr lang="en-US" sz="1600" dirty="0" err="1"/>
                <a:t>olduğu</a:t>
              </a:r>
              <a:r>
                <a:rPr lang="en-US" sz="1600" dirty="0"/>
                <a:t> </a:t>
              </a:r>
              <a:r>
                <a:rPr lang="en-US" sz="1600" dirty="0" err="1"/>
                <a:t>garanti</a:t>
              </a:r>
              <a:r>
                <a:rPr lang="en-US" sz="1600" dirty="0"/>
                <a:t> </a:t>
              </a:r>
              <a:r>
                <a:rPr lang="en-US" sz="1600" dirty="0" err="1"/>
                <a:t>edilemez</a:t>
              </a:r>
              <a:r>
                <a:rPr lang="en-US" sz="1600" dirty="0"/>
                <a:t>; </a:t>
              </a:r>
              <a:r>
                <a:rPr lang="en-US" sz="1600" dirty="0" err="1"/>
                <a:t>içerik</a:t>
              </a:r>
              <a:r>
                <a:rPr lang="en-US" sz="1600" dirty="0"/>
                <a:t>, </a:t>
              </a:r>
              <a:r>
                <a:rPr lang="en-US" sz="1600" dirty="0" err="1"/>
                <a:t>haber</a:t>
              </a:r>
              <a:r>
                <a:rPr lang="en-US" sz="1600" dirty="0"/>
                <a:t> </a:t>
              </a:r>
              <a:r>
                <a:rPr lang="en-US" sz="1600" dirty="0" err="1"/>
                <a:t>verilmeksizin</a:t>
              </a:r>
              <a:r>
                <a:rPr lang="en-US" sz="1600" dirty="0"/>
                <a:t> </a:t>
              </a:r>
              <a:r>
                <a:rPr lang="en-US" sz="1600" dirty="0" err="1"/>
                <a:t>değiştirilebilir</a:t>
              </a:r>
              <a:r>
                <a:rPr lang="en-US" sz="1600" dirty="0"/>
                <a:t>. Bu </a:t>
              </a:r>
              <a:r>
                <a:rPr lang="en-US" sz="1600" dirty="0" err="1"/>
                <a:t>kaynakların</a:t>
              </a:r>
              <a:r>
                <a:rPr lang="en-US" sz="1600" dirty="0"/>
                <a:t> </a:t>
              </a:r>
              <a:r>
                <a:rPr lang="en-US" sz="1600" dirty="0" err="1"/>
                <a:t>kullanılması</a:t>
              </a:r>
              <a:r>
                <a:rPr lang="en-US" sz="1600" dirty="0"/>
                <a:t> </a:t>
              </a:r>
              <a:r>
                <a:rPr lang="en-US" sz="1600" dirty="0" err="1"/>
                <a:t>nedeni</a:t>
              </a:r>
              <a:r>
                <a:rPr lang="en-US" sz="1600" dirty="0"/>
                <a:t> </a:t>
              </a:r>
              <a:r>
                <a:rPr lang="en-US" sz="1600" dirty="0" err="1"/>
                <a:t>ile</a:t>
              </a:r>
              <a:r>
                <a:rPr lang="en-US" sz="1600" dirty="0"/>
                <a:t> </a:t>
              </a:r>
              <a:r>
                <a:rPr lang="en-US" sz="1600" dirty="0" err="1"/>
                <a:t>ortaya</a:t>
              </a:r>
              <a:r>
                <a:rPr lang="en-US" sz="1600" dirty="0"/>
                <a:t> </a:t>
              </a:r>
              <a:r>
                <a:rPr lang="en-US" sz="1600" dirty="0" err="1"/>
                <a:t>çıkabilecek</a:t>
              </a:r>
              <a:r>
                <a:rPr lang="en-US" sz="1600" dirty="0"/>
                <a:t> </a:t>
              </a:r>
              <a:r>
                <a:rPr lang="en-US" sz="1600" dirty="0" err="1"/>
                <a:t>hatalardan</a:t>
              </a:r>
              <a:r>
                <a:rPr lang="en-US" sz="1600" dirty="0"/>
                <a:t> </a:t>
              </a:r>
              <a:r>
                <a:rPr lang="en-US" sz="1600" dirty="0" err="1"/>
                <a:t>veya</a:t>
              </a:r>
              <a:r>
                <a:rPr lang="en-US" sz="1600" dirty="0"/>
                <a:t> </a:t>
              </a:r>
              <a:r>
                <a:rPr lang="en-US" sz="1600" dirty="0" err="1"/>
                <a:t>zararlardan</a:t>
              </a:r>
              <a:r>
                <a:rPr lang="en-US" sz="1600" dirty="0"/>
                <a:t> </a:t>
              </a:r>
              <a:r>
                <a:rPr lang="en-US" sz="1600" dirty="0" err="1"/>
                <a:t>Fiba</a:t>
              </a:r>
              <a:r>
                <a:rPr lang="en-US" sz="1600" dirty="0"/>
                <a:t> Yatırım </a:t>
              </a:r>
              <a:r>
                <a:rPr lang="en-US" sz="1600" dirty="0" err="1"/>
                <a:t>Menkul</a:t>
              </a:r>
              <a:r>
                <a:rPr lang="en-US" sz="1600" dirty="0"/>
                <a:t> </a:t>
              </a:r>
              <a:r>
                <a:rPr lang="en-US" sz="1600" dirty="0" err="1"/>
                <a:t>Değerler</a:t>
              </a:r>
              <a:r>
                <a:rPr lang="en-US" sz="1600" dirty="0"/>
                <a:t> A.Ş. </a:t>
              </a:r>
              <a:r>
                <a:rPr lang="en-US" sz="1600" dirty="0" err="1"/>
                <a:t>ve</a:t>
              </a:r>
              <a:r>
                <a:rPr lang="en-US" sz="1600" dirty="0"/>
                <a:t>/</a:t>
              </a:r>
              <a:r>
                <a:rPr lang="en-US" sz="1600" dirty="0" err="1"/>
                <a:t>veya</a:t>
              </a:r>
              <a:r>
                <a:rPr lang="en-US" sz="1600" dirty="0"/>
                <a:t> </a:t>
              </a:r>
              <a:r>
                <a:rPr lang="en-US" sz="1600" dirty="0" err="1"/>
                <a:t>Fiba</a:t>
              </a:r>
              <a:r>
                <a:rPr lang="en-US" sz="1600" dirty="0"/>
                <a:t> Yatırım </a:t>
              </a:r>
              <a:r>
                <a:rPr lang="en-US" sz="1600" dirty="0" err="1"/>
                <a:t>Menkul</a:t>
              </a:r>
              <a:r>
                <a:rPr lang="en-US" sz="1600" dirty="0"/>
                <a:t> </a:t>
              </a:r>
              <a:r>
                <a:rPr lang="en-US" sz="1600" dirty="0" err="1"/>
                <a:t>Değerler</a:t>
              </a:r>
              <a:r>
                <a:rPr lang="en-US" sz="1600" dirty="0"/>
                <a:t> A.Ş. </a:t>
              </a:r>
              <a:r>
                <a:rPr lang="en-US" sz="1600" dirty="0" err="1"/>
                <a:t>çalışanları</a:t>
              </a:r>
              <a:r>
                <a:rPr lang="en-US" sz="1600" dirty="0"/>
                <a:t> </a:t>
              </a:r>
              <a:r>
                <a:rPr lang="en-US" sz="1600" dirty="0" err="1"/>
                <a:t>sorumlu</a:t>
              </a:r>
              <a:r>
                <a:rPr lang="en-US" sz="1600" dirty="0"/>
                <a:t> </a:t>
              </a:r>
              <a:r>
                <a:rPr lang="en-US" sz="1600" dirty="0" err="1"/>
                <a:t>değildir</a:t>
              </a:r>
              <a:r>
                <a:rPr lang="en-US" sz="1600" dirty="0"/>
                <a:t>.</a:t>
              </a:r>
            </a:p>
            <a:p>
              <a:endParaRPr lang="en-US" sz="1600" dirty="0"/>
            </a:p>
            <a:p>
              <a:endParaRPr lang="en-US" sz="1600" dirty="0"/>
            </a:p>
            <a:p>
              <a:endParaRPr lang="en-US" sz="1600" dirty="0"/>
            </a:p>
            <a:p>
              <a:endParaRPr lang="en-US" sz="1600" dirty="0"/>
            </a:p>
          </p:txBody>
        </p:sp>
      </p:grpSp>
      <p:sp>
        <p:nvSpPr>
          <p:cNvPr id="3" name="TextBox 5">
            <a:extLst>
              <a:ext uri="{FF2B5EF4-FFF2-40B4-BE49-F238E27FC236}">
                <a16:creationId xmlns:a16="http://schemas.microsoft.com/office/drawing/2014/main" id="{F5B1BBF8-CA13-8F06-DF13-364A136949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4" name="Google Shape;113;p28" descr="Asset 6.svg">
            <a:extLst>
              <a:ext uri="{FF2B5EF4-FFF2-40B4-BE49-F238E27FC236}">
                <a16:creationId xmlns:a16="http://schemas.microsoft.com/office/drawing/2014/main" id="{BF962334-EAB9-7B20-1AB3-8207CA1DAAC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7;p28">
            <a:extLst>
              <a:ext uri="{FF2B5EF4-FFF2-40B4-BE49-F238E27FC236}">
                <a16:creationId xmlns:a16="http://schemas.microsoft.com/office/drawing/2014/main" id="{5A1BD923-4D18-E51D-7235-21AC3A9007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14377" y="174079"/>
            <a:ext cx="1449345" cy="22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26"/>
              <a:buFont typeface="Calibri"/>
              <a:buNone/>
            </a:pPr>
            <a:r>
              <a:rPr lang="en" sz="1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" sz="12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Mayıs</a:t>
            </a:r>
            <a:r>
              <a:rPr lang="en" sz="1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2026</a:t>
            </a:r>
            <a:endParaRPr sz="1200" b="1" i="1" dirty="0">
              <a:solidFill>
                <a:schemeClr val="lt1"/>
              </a:solidFill>
            </a:endParaRPr>
          </a:p>
        </p:txBody>
      </p:sp>
      <p:sp>
        <p:nvSpPr>
          <p:cNvPr id="10" name="Google Shape;131;p28">
            <a:extLst>
              <a:ext uri="{FF2B5EF4-FFF2-40B4-BE49-F238E27FC236}">
                <a16:creationId xmlns:a16="http://schemas.microsoft.com/office/drawing/2014/main" id="{9EEAD890-CEE9-1C5C-8513-D85026EF4E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11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11" name="Google Shape;116;p28">
            <a:extLst>
              <a:ext uri="{FF2B5EF4-FFF2-40B4-BE49-F238E27FC236}">
                <a16:creationId xmlns:a16="http://schemas.microsoft.com/office/drawing/2014/main" id="{DD5F62FF-375B-9636-C6D9-A59B7AE54D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2" name="Google Shape;124;p28">
            <a:extLst>
              <a:ext uri="{FF2B5EF4-FFF2-40B4-BE49-F238E27FC236}">
                <a16:creationId xmlns:a16="http://schemas.microsoft.com/office/drawing/2014/main" id="{F226AA01-3FFE-5B44-7E60-AFA568C0C73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3" name="Google Shape;125;p28">
              <a:extLst>
                <a:ext uri="{FF2B5EF4-FFF2-40B4-BE49-F238E27FC236}">
                  <a16:creationId xmlns:a16="http://schemas.microsoft.com/office/drawing/2014/main" id="{CEA57A37-4C17-0FB4-63BD-DE43E55DD2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4" name="Google Shape;126;p28" title="Asset 1@500x-8.png">
              <a:extLst>
                <a:ext uri="{FF2B5EF4-FFF2-40B4-BE49-F238E27FC236}">
                  <a16:creationId xmlns:a16="http://schemas.microsoft.com/office/drawing/2014/main" id="{1CEC596F-547F-C273-84ED-0AD0061F6D93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117;p28">
            <a:extLst>
              <a:ext uri="{FF2B5EF4-FFF2-40B4-BE49-F238E27FC236}">
                <a16:creationId xmlns:a16="http://schemas.microsoft.com/office/drawing/2014/main" id="{8A005D36-6999-CFF2-B39F-0A5885585E6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6" name="Google Shape;118;p28" descr="Asset 2.svg">
              <a:hlinkClick r:id="rId5"/>
              <a:extLst>
                <a:ext uri="{FF2B5EF4-FFF2-40B4-BE49-F238E27FC236}">
                  <a16:creationId xmlns:a16="http://schemas.microsoft.com/office/drawing/2014/main" id="{B5A38780-9809-0DA2-0390-3FB4EAC5CB6D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19;p28" descr="Asset 3.svg">
              <a:hlinkClick r:id="rId7"/>
              <a:extLst>
                <a:ext uri="{FF2B5EF4-FFF2-40B4-BE49-F238E27FC236}">
                  <a16:creationId xmlns:a16="http://schemas.microsoft.com/office/drawing/2014/main" id="{D0A52CDD-EE39-A1DF-F1F9-8317C149B04D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0;p28" descr="Asset 4.svg">
              <a:hlinkClick r:id="rId9"/>
              <a:extLst>
                <a:ext uri="{FF2B5EF4-FFF2-40B4-BE49-F238E27FC236}">
                  <a16:creationId xmlns:a16="http://schemas.microsoft.com/office/drawing/2014/main" id="{652E7D39-09C8-5AB9-838A-32ED7533B983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1;p28" descr="Asset 5.svg">
              <a:hlinkClick r:id="rId11"/>
              <a:extLst>
                <a:ext uri="{FF2B5EF4-FFF2-40B4-BE49-F238E27FC236}">
                  <a16:creationId xmlns:a16="http://schemas.microsoft.com/office/drawing/2014/main" id="{1D214575-2699-25FB-C9EE-77E54D4423B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2;p28" descr="Asset 6.svg">
              <a:hlinkClick r:id="rId13"/>
              <a:extLst>
                <a:ext uri="{FF2B5EF4-FFF2-40B4-BE49-F238E27FC236}">
                  <a16:creationId xmlns:a16="http://schemas.microsoft.com/office/drawing/2014/main" id="{EB4D573C-B3F3-6BF8-9600-26DB1A4CD3A7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23;p28" descr="Asset 7.svg">
              <a:hlinkClick r:id="rId15"/>
              <a:extLst>
                <a:ext uri="{FF2B5EF4-FFF2-40B4-BE49-F238E27FC236}">
                  <a16:creationId xmlns:a16="http://schemas.microsoft.com/office/drawing/2014/main" id="{AFF5816A-32A6-A0FE-6616-9E19B3365063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3807C076-C56B-2646-02D8-3C0813E86A9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87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C031-5C7B-2A38-2938-EF7FB0A5763C}"/>
              </a:ext>
            </a:extLst>
          </p:cNvPr>
          <p:cNvSpPr txBox="1"/>
          <p:nvPr/>
        </p:nvSpPr>
        <p:spPr>
          <a:xfrm>
            <a:off x="364030" y="1074898"/>
            <a:ext cx="29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Teknik Analiz – VİOP  </a:t>
            </a:r>
            <a:endParaRPr lang="en-TR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D4164-95FD-4315-8FCF-674C39B12571}"/>
              </a:ext>
            </a:extLst>
          </p:cNvPr>
          <p:cNvSpPr txBox="1"/>
          <p:nvPr/>
        </p:nvSpPr>
        <p:spPr>
          <a:xfrm>
            <a:off x="0" y="6399648"/>
            <a:ext cx="6794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VİOP </a:t>
            </a:r>
            <a:r>
              <a:rPr lang="en-US" sz="1200" dirty="0" err="1"/>
              <a:t>endeks</a:t>
            </a:r>
            <a:r>
              <a:rPr lang="en-US" sz="1200" dirty="0"/>
              <a:t> </a:t>
            </a:r>
            <a:r>
              <a:rPr lang="en-US" sz="1200" dirty="0" err="1"/>
              <a:t>yakın</a:t>
            </a:r>
            <a:r>
              <a:rPr lang="en-US" sz="1200" dirty="0"/>
              <a:t> vade </a:t>
            </a:r>
            <a:r>
              <a:rPr lang="en-US" sz="1200" dirty="0" err="1"/>
              <a:t>kontratı</a:t>
            </a:r>
            <a:r>
              <a:rPr lang="en-US" sz="1200" dirty="0"/>
              <a:t>, </a:t>
            </a:r>
            <a:r>
              <a:rPr lang="en-US" sz="1200" b="1" dirty="0"/>
              <a:t>16502 </a:t>
            </a:r>
            <a:r>
              <a:rPr lang="en-US" sz="1200" b="1" dirty="0" err="1"/>
              <a:t>yüksek</a:t>
            </a:r>
            <a:r>
              <a:rPr lang="en-US" sz="1200" b="1" dirty="0"/>
              <a:t> </a:t>
            </a:r>
            <a:r>
              <a:rPr lang="en-US" sz="1200" dirty="0" err="1"/>
              <a:t>seviyesini</a:t>
            </a:r>
            <a:r>
              <a:rPr lang="en-US" sz="1200" dirty="0"/>
              <a:t> </a:t>
            </a:r>
            <a:r>
              <a:rPr lang="en-US" sz="1200" dirty="0" err="1"/>
              <a:t>görmüş</a:t>
            </a:r>
            <a:r>
              <a:rPr lang="en-US" sz="1200" dirty="0"/>
              <a:t> ve </a:t>
            </a:r>
            <a:r>
              <a:rPr lang="en-US" sz="1200" dirty="0" err="1"/>
              <a:t>günü</a:t>
            </a:r>
            <a:r>
              <a:rPr lang="en-US" sz="1200" dirty="0"/>
              <a:t> </a:t>
            </a:r>
            <a:r>
              <a:rPr lang="en-US" sz="1200" b="1" dirty="0"/>
              <a:t>16472</a:t>
            </a:r>
            <a:r>
              <a:rPr lang="en-US" sz="1200" dirty="0"/>
              <a:t> </a:t>
            </a:r>
            <a:r>
              <a:rPr lang="en-US" sz="1200" dirty="0" err="1"/>
              <a:t>seviyesinde</a:t>
            </a:r>
            <a:r>
              <a:rPr lang="en-US" sz="1200" dirty="0"/>
              <a:t> </a:t>
            </a:r>
            <a:r>
              <a:rPr lang="en-US" sz="1200" dirty="0" err="1"/>
              <a:t>tamamlamıştır</a:t>
            </a:r>
            <a:r>
              <a:rPr lang="en-US" sz="1200" dirty="0"/>
              <a:t>.</a:t>
            </a:r>
          </a:p>
          <a:p>
            <a:pPr algn="just"/>
            <a:r>
              <a:rPr lang="en-US" sz="1200" dirty="0"/>
              <a:t> </a:t>
            </a:r>
          </a:p>
          <a:p>
            <a:pPr algn="just"/>
            <a:r>
              <a:rPr lang="en-US" sz="1200" b="1" dirty="0" err="1">
                <a:solidFill>
                  <a:srgbClr val="00B050"/>
                </a:solidFill>
              </a:rPr>
              <a:t>Yukarı</a:t>
            </a:r>
            <a:r>
              <a:rPr lang="en-US" sz="1200" dirty="0"/>
              <a:t> </a:t>
            </a:r>
            <a:r>
              <a:rPr lang="en-US" sz="1200" dirty="0" err="1"/>
              <a:t>yön</a:t>
            </a:r>
            <a:r>
              <a:rPr lang="en-US" sz="1200" dirty="0"/>
              <a:t> </a:t>
            </a:r>
            <a:r>
              <a:rPr lang="en-US" sz="1200" dirty="0" err="1"/>
              <a:t>fiyatlamasında</a:t>
            </a:r>
            <a:r>
              <a:rPr lang="en-US" sz="1200" dirty="0"/>
              <a:t>; </a:t>
            </a:r>
            <a:r>
              <a:rPr lang="en-US" sz="1200" b="1" dirty="0"/>
              <a:t>16554 – 16637 – 16719 – 16801 - 16884 </a:t>
            </a:r>
            <a:r>
              <a:rPr lang="en-US" sz="1200" b="1" dirty="0" err="1"/>
              <a:t>direnç</a:t>
            </a:r>
            <a:r>
              <a:rPr lang="en-US" sz="1200" dirty="0"/>
              <a:t> </a:t>
            </a:r>
            <a:r>
              <a:rPr lang="en-US" sz="1200" dirty="0" err="1"/>
              <a:t>seviyeleri</a:t>
            </a:r>
            <a:r>
              <a:rPr lang="en-US" sz="1200" dirty="0"/>
              <a:t> </a:t>
            </a:r>
            <a:r>
              <a:rPr lang="en-US" sz="1200" dirty="0" err="1"/>
              <a:t>gündeme</a:t>
            </a:r>
            <a:r>
              <a:rPr lang="en-US" sz="1200" dirty="0"/>
              <a:t> </a:t>
            </a:r>
            <a:r>
              <a:rPr lang="en-US" sz="1200" dirty="0" err="1"/>
              <a:t>gelebilir</a:t>
            </a:r>
            <a:r>
              <a:rPr lang="en-US" sz="1200" dirty="0"/>
              <a:t>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b="1" dirty="0" err="1">
                <a:solidFill>
                  <a:srgbClr val="FF0000"/>
                </a:solidFill>
              </a:rPr>
              <a:t>Aşağı</a:t>
            </a:r>
            <a:r>
              <a:rPr lang="en-US" sz="1200" dirty="0"/>
              <a:t> </a:t>
            </a:r>
            <a:r>
              <a:rPr lang="en-US" sz="1200" dirty="0" err="1"/>
              <a:t>yön</a:t>
            </a:r>
            <a:r>
              <a:rPr lang="en-US" sz="1200" dirty="0"/>
              <a:t> </a:t>
            </a:r>
            <a:r>
              <a:rPr lang="en-US" sz="1200" dirty="0" err="1"/>
              <a:t>fiyatlamasında</a:t>
            </a:r>
            <a:r>
              <a:rPr lang="en-US" sz="1200" dirty="0"/>
              <a:t>; </a:t>
            </a:r>
            <a:r>
              <a:rPr lang="en-US" sz="1200" b="1" dirty="0"/>
              <a:t> 16390 – 16307 – 16225 – 16143 - 16060 </a:t>
            </a:r>
            <a:r>
              <a:rPr lang="en-US" sz="1200" b="1" dirty="0" err="1"/>
              <a:t>destek</a:t>
            </a:r>
            <a:r>
              <a:rPr lang="en-US" sz="1200" dirty="0"/>
              <a:t> </a:t>
            </a:r>
            <a:r>
              <a:rPr lang="en-US" sz="1200" dirty="0" err="1"/>
              <a:t>seviyeleri</a:t>
            </a:r>
            <a:r>
              <a:rPr lang="en-US" sz="1200" dirty="0"/>
              <a:t> </a:t>
            </a:r>
            <a:r>
              <a:rPr lang="en-US" sz="1200" dirty="0" err="1"/>
              <a:t>takip</a:t>
            </a:r>
            <a:r>
              <a:rPr lang="en-US" sz="1200" dirty="0"/>
              <a:t> </a:t>
            </a:r>
            <a:r>
              <a:rPr lang="en-US" sz="1200" dirty="0" err="1"/>
              <a:t>edilebilir</a:t>
            </a:r>
            <a:r>
              <a:rPr lang="en-US" sz="1200" dirty="0"/>
              <a:t>.</a:t>
            </a:r>
          </a:p>
          <a:p>
            <a:pPr algn="just"/>
            <a:endParaRPr lang="en-US" sz="1200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8BC7B25-9B41-05E4-A2EB-54923700A1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4" name="Google Shape;113;p28" descr="Asset 6.svg">
            <a:extLst>
              <a:ext uri="{FF2B5EF4-FFF2-40B4-BE49-F238E27FC236}">
                <a16:creationId xmlns:a16="http://schemas.microsoft.com/office/drawing/2014/main" id="{3C9D3CC9-DB98-C314-A387-74CC017BFFE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BB7A381B-65DA-026E-12BC-3DB9554A1F8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1;p28">
            <a:extLst>
              <a:ext uri="{FF2B5EF4-FFF2-40B4-BE49-F238E27FC236}">
                <a16:creationId xmlns:a16="http://schemas.microsoft.com/office/drawing/2014/main" id="{C4644486-7F16-FFA6-DC0F-C8066F1E7F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2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10" name="Google Shape;116;p28">
            <a:extLst>
              <a:ext uri="{FF2B5EF4-FFF2-40B4-BE49-F238E27FC236}">
                <a16:creationId xmlns:a16="http://schemas.microsoft.com/office/drawing/2014/main" id="{94883F06-2894-C330-A4F8-7AE7AB239D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3" name="Google Shape;124;p28">
            <a:extLst>
              <a:ext uri="{FF2B5EF4-FFF2-40B4-BE49-F238E27FC236}">
                <a16:creationId xmlns:a16="http://schemas.microsoft.com/office/drawing/2014/main" id="{CE4D9C2E-95F8-2640-8900-A4D98E2148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4" name="Google Shape;125;p28">
              <a:extLst>
                <a:ext uri="{FF2B5EF4-FFF2-40B4-BE49-F238E27FC236}">
                  <a16:creationId xmlns:a16="http://schemas.microsoft.com/office/drawing/2014/main" id="{F375A95C-AE78-F2C3-29C9-125B775FC83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5" name="Google Shape;126;p28" title="Asset 1@500x-8.png">
              <a:extLst>
                <a:ext uri="{FF2B5EF4-FFF2-40B4-BE49-F238E27FC236}">
                  <a16:creationId xmlns:a16="http://schemas.microsoft.com/office/drawing/2014/main" id="{25F5CEE0-20E5-F8BB-A073-45EB5B51FC1D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117;p28">
            <a:extLst>
              <a:ext uri="{FF2B5EF4-FFF2-40B4-BE49-F238E27FC236}">
                <a16:creationId xmlns:a16="http://schemas.microsoft.com/office/drawing/2014/main" id="{DA90FDA7-1D7F-4B84-9FFE-99338D362D8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7" name="Google Shape;118;p28" descr="Asset 2.svg">
              <a:hlinkClick r:id="rId6"/>
              <a:extLst>
                <a:ext uri="{FF2B5EF4-FFF2-40B4-BE49-F238E27FC236}">
                  <a16:creationId xmlns:a16="http://schemas.microsoft.com/office/drawing/2014/main" id="{1D4D27DF-651C-E760-4E45-A48F0764839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19;p28" descr="Asset 3.svg">
              <a:hlinkClick r:id="rId8"/>
              <a:extLst>
                <a:ext uri="{FF2B5EF4-FFF2-40B4-BE49-F238E27FC236}">
                  <a16:creationId xmlns:a16="http://schemas.microsoft.com/office/drawing/2014/main" id="{163112B7-8B08-4768-4FF9-A56C64C5FEC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0;p28" descr="Asset 4.svg">
              <a:hlinkClick r:id="rId10"/>
              <a:extLst>
                <a:ext uri="{FF2B5EF4-FFF2-40B4-BE49-F238E27FC236}">
                  <a16:creationId xmlns:a16="http://schemas.microsoft.com/office/drawing/2014/main" id="{BAA7DE56-FCE6-082E-FF1D-C327DC67BFFE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1;p28" descr="Asset 5.svg">
              <a:hlinkClick r:id="rId12"/>
              <a:extLst>
                <a:ext uri="{FF2B5EF4-FFF2-40B4-BE49-F238E27FC236}">
                  <a16:creationId xmlns:a16="http://schemas.microsoft.com/office/drawing/2014/main" id="{C7CD1067-1D52-6951-D7E2-E6C2E31892B7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22;p28" descr="Asset 6.svg">
              <a:hlinkClick r:id="rId14"/>
              <a:extLst>
                <a:ext uri="{FF2B5EF4-FFF2-40B4-BE49-F238E27FC236}">
                  <a16:creationId xmlns:a16="http://schemas.microsoft.com/office/drawing/2014/main" id="{80A8ED35-C6C6-4657-E80C-DC734BD4FF6F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23;p28" descr="Asset 7.svg">
              <a:hlinkClick r:id="rId16"/>
              <a:extLst>
                <a:ext uri="{FF2B5EF4-FFF2-40B4-BE49-F238E27FC236}">
                  <a16:creationId xmlns:a16="http://schemas.microsoft.com/office/drawing/2014/main" id="{C2AF8342-586A-A3FE-FA5B-EF720F8CA7DE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1001172-F5C3-4036-B392-BFD2C37266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364339"/>
            <a:ext cx="6858000" cy="47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9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C031-5C7B-2A38-2938-EF7FB0A5763C}"/>
              </a:ext>
            </a:extLst>
          </p:cNvPr>
          <p:cNvSpPr txBox="1"/>
          <p:nvPr/>
        </p:nvSpPr>
        <p:spPr>
          <a:xfrm>
            <a:off x="364030" y="1074898"/>
            <a:ext cx="359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BIST100 Destek – Direnç Seviyeleri</a:t>
            </a:r>
            <a:endParaRPr lang="en-TR" sz="16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170F1D0-2E93-EE74-2177-D0CE85CD24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5" name="Google Shape;113;p28" descr="Asset 6.svg">
            <a:extLst>
              <a:ext uri="{FF2B5EF4-FFF2-40B4-BE49-F238E27FC236}">
                <a16:creationId xmlns:a16="http://schemas.microsoft.com/office/drawing/2014/main" id="{A997542D-D0E4-B926-E80B-2D3D0DA1D80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34FD582A-7AC0-CE87-78BC-9CA4234A05C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1;p28">
            <a:extLst>
              <a:ext uri="{FF2B5EF4-FFF2-40B4-BE49-F238E27FC236}">
                <a16:creationId xmlns:a16="http://schemas.microsoft.com/office/drawing/2014/main" id="{F2A3B7B9-FF83-4434-03CE-7ACE5599BA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3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10" name="Google Shape;116;p28">
            <a:extLst>
              <a:ext uri="{FF2B5EF4-FFF2-40B4-BE49-F238E27FC236}">
                <a16:creationId xmlns:a16="http://schemas.microsoft.com/office/drawing/2014/main" id="{D8CAC429-419A-612D-F65A-CDC7E4FC42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1" name="Google Shape;124;p28">
            <a:extLst>
              <a:ext uri="{FF2B5EF4-FFF2-40B4-BE49-F238E27FC236}">
                <a16:creationId xmlns:a16="http://schemas.microsoft.com/office/drawing/2014/main" id="{C098EBA0-C862-57A9-8A47-A3A1BBB17BE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3" name="Google Shape;125;p28">
              <a:extLst>
                <a:ext uri="{FF2B5EF4-FFF2-40B4-BE49-F238E27FC236}">
                  <a16:creationId xmlns:a16="http://schemas.microsoft.com/office/drawing/2014/main" id="{C77B79BA-FC46-1C43-25A4-1BB652ECCC9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4" name="Google Shape;126;p28" title="Asset 1@500x-8.png">
              <a:extLst>
                <a:ext uri="{FF2B5EF4-FFF2-40B4-BE49-F238E27FC236}">
                  <a16:creationId xmlns:a16="http://schemas.microsoft.com/office/drawing/2014/main" id="{64D8143C-4455-B23C-CCC4-7D9C1E61C64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117;p28">
            <a:extLst>
              <a:ext uri="{FF2B5EF4-FFF2-40B4-BE49-F238E27FC236}">
                <a16:creationId xmlns:a16="http://schemas.microsoft.com/office/drawing/2014/main" id="{2C4DC2C7-A2BC-BC90-78C6-8C221B0E7C3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6" name="Google Shape;118;p28" descr="Asset 2.svg">
              <a:hlinkClick r:id="rId6"/>
              <a:extLst>
                <a:ext uri="{FF2B5EF4-FFF2-40B4-BE49-F238E27FC236}">
                  <a16:creationId xmlns:a16="http://schemas.microsoft.com/office/drawing/2014/main" id="{5FA2A9EA-AF06-85B0-B0DD-57813ACEE72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19;p28" descr="Asset 3.svg">
              <a:hlinkClick r:id="rId8"/>
              <a:extLst>
                <a:ext uri="{FF2B5EF4-FFF2-40B4-BE49-F238E27FC236}">
                  <a16:creationId xmlns:a16="http://schemas.microsoft.com/office/drawing/2014/main" id="{EFF087ED-C82A-1757-B57B-C9E475F3B7F6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0;p28" descr="Asset 4.svg">
              <a:hlinkClick r:id="rId10"/>
              <a:extLst>
                <a:ext uri="{FF2B5EF4-FFF2-40B4-BE49-F238E27FC236}">
                  <a16:creationId xmlns:a16="http://schemas.microsoft.com/office/drawing/2014/main" id="{8DF1DBDA-7402-B25B-3442-70C175571E88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1;p28" descr="Asset 5.svg">
              <a:hlinkClick r:id="rId12"/>
              <a:extLst>
                <a:ext uri="{FF2B5EF4-FFF2-40B4-BE49-F238E27FC236}">
                  <a16:creationId xmlns:a16="http://schemas.microsoft.com/office/drawing/2014/main" id="{5A2D7D41-5FD2-06C9-3976-66995CCFEBE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2;p28" descr="Asset 6.svg">
              <a:hlinkClick r:id="rId14"/>
              <a:extLst>
                <a:ext uri="{FF2B5EF4-FFF2-40B4-BE49-F238E27FC236}">
                  <a16:creationId xmlns:a16="http://schemas.microsoft.com/office/drawing/2014/main" id="{060A022A-308F-31EE-C2D2-2ADC890FCF6C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23;p28" descr="Asset 7.svg">
              <a:hlinkClick r:id="rId16"/>
              <a:extLst>
                <a:ext uri="{FF2B5EF4-FFF2-40B4-BE49-F238E27FC236}">
                  <a16:creationId xmlns:a16="http://schemas.microsoft.com/office/drawing/2014/main" id="{3C0B6804-116A-70B1-E8AD-E49F325D1A72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1DABFB-BD2A-4E75-8065-C4F999A85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54205"/>
              </p:ext>
            </p:extLst>
          </p:nvPr>
        </p:nvGraphicFramePr>
        <p:xfrm>
          <a:off x="364029" y="1439484"/>
          <a:ext cx="6237428" cy="739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250">
                  <a:extLst>
                    <a:ext uri="{9D8B030D-6E8A-4147-A177-3AD203B41FA5}">
                      <a16:colId xmlns:a16="http://schemas.microsoft.com/office/drawing/2014/main" val="1796798951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1624448574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1064478241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3883765876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1472457805"/>
                    </a:ext>
                  </a:extLst>
                </a:gridCol>
                <a:gridCol w="719842">
                  <a:extLst>
                    <a:ext uri="{9D8B030D-6E8A-4147-A177-3AD203B41FA5}">
                      <a16:colId xmlns:a16="http://schemas.microsoft.com/office/drawing/2014/main" val="1787285500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1102331086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559791432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2181914036"/>
                    </a:ext>
                  </a:extLst>
                </a:gridCol>
              </a:tblGrid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HİSSE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FİYAT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DESTEK 3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DESTEK 2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DESTEK 1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PİVOT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DİRENÇ 1 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DİRENÇ 2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DİRENÇ 3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13674012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AEFES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7142790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AGHOL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658997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4685054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425565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AKSEN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74.92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77.72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81.73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83.32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4579006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ALARK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95.57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98.77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101.97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104.03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3041872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ALTNY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0162957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ANSGR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2889137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ARCLK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107.70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101.87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106.53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108.87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110.03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19637304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ASELS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407.75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365.50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374.25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391.00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399.75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416.50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425.25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442.00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75131687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ASTOR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363.50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310.58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321.17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342.33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352.92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374.08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384.67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405.83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2170809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BALSU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5403133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BIMAS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361.58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365.92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373.33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377.67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385.08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389.42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396.83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0853885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BRSAN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541.50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509.17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519.83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530.67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541.33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552.17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562.83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573.67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6647867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BRYAT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2,001.00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1,923.67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1,958.33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1,979.67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2,014.33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2,035.67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2,070.33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2,091.67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5775361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BSOKE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02599454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BTCIM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0092471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CANTE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0963052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CCOLA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1547777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CIMSA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1750265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CVKMD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3022688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CWENE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672115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DAPGM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71570605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DOAS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191.80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178.80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181.40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186.60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189.20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194.40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197.00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202.20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03238613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DOHOL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5675796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DSTKF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2,023.00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1,852.33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1,887.67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1,955.33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1,990.67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2,058.33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2,093.67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2,161.33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9324912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ECILC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5861592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EFOR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57359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EKGYO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63131427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ENERY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2814103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ENJSA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109.83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110.77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0662494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ENKAI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98.55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100.40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101.05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18007452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EREGL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1595483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EUPWR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70.13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77.28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6869301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EUREN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0191426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FENER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96854380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FROTO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50172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GARAN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128.80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119.53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121.87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125.33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127.67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131.13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133.47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136.93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821292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GENIL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57840015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GESAN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73.43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99068802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GLRMK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165.10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167.80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172.90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175.60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180.70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183.40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188.50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9039590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GRSEL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320.50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291.33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300.67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310.58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319.92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329.83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339.17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349.08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6641192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GRTHO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215.80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210.80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212.40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214.10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215.70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217.40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219.00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220.70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3060764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GSRAY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1835934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GUBRF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550.50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514.83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524.17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537.33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546.67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559.83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569.17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582.33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9218082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HALKB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2747056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HEKTS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5098652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ISCTR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1075666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ISMEN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591624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IZENR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 dirty="0">
                          <a:effectLst/>
                        </a:rPr>
                        <a:t>11.73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75453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1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C031-5C7B-2A38-2938-EF7FB0A5763C}"/>
              </a:ext>
            </a:extLst>
          </p:cNvPr>
          <p:cNvSpPr txBox="1"/>
          <p:nvPr/>
        </p:nvSpPr>
        <p:spPr>
          <a:xfrm>
            <a:off x="364030" y="1074898"/>
            <a:ext cx="359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BIST100 Destek – Direnç Seviyeleri</a:t>
            </a:r>
            <a:endParaRPr lang="en-TR" sz="16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0F3CA8B-1AD5-D392-B3A3-B003FB7299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5" name="Google Shape;113;p28" descr="Asset 6.svg">
            <a:extLst>
              <a:ext uri="{FF2B5EF4-FFF2-40B4-BE49-F238E27FC236}">
                <a16:creationId xmlns:a16="http://schemas.microsoft.com/office/drawing/2014/main" id="{98BC17F5-A2F0-79DB-47E4-8A6DC578924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28">
            <a:extLst>
              <a:ext uri="{FF2B5EF4-FFF2-40B4-BE49-F238E27FC236}">
                <a16:creationId xmlns:a16="http://schemas.microsoft.com/office/drawing/2014/main" id="{2E8F37B5-E121-B092-DA9F-458BB8A1DE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4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9" name="Google Shape;116;p28">
            <a:extLst>
              <a:ext uri="{FF2B5EF4-FFF2-40B4-BE49-F238E27FC236}">
                <a16:creationId xmlns:a16="http://schemas.microsoft.com/office/drawing/2014/main" id="{4B91DBEF-73D7-D2CA-46AE-DE7B15FB1C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0" name="Google Shape;124;p28">
            <a:extLst>
              <a:ext uri="{FF2B5EF4-FFF2-40B4-BE49-F238E27FC236}">
                <a16:creationId xmlns:a16="http://schemas.microsoft.com/office/drawing/2014/main" id="{A167B496-7130-0134-B654-BB614DCA28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1" name="Google Shape;125;p28">
              <a:extLst>
                <a:ext uri="{FF2B5EF4-FFF2-40B4-BE49-F238E27FC236}">
                  <a16:creationId xmlns:a16="http://schemas.microsoft.com/office/drawing/2014/main" id="{47E758F9-77D7-6056-E09D-523484ED833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3" name="Google Shape;126;p28" title="Asset 1@500x-8.png">
              <a:extLst>
                <a:ext uri="{FF2B5EF4-FFF2-40B4-BE49-F238E27FC236}">
                  <a16:creationId xmlns:a16="http://schemas.microsoft.com/office/drawing/2014/main" id="{E26EB151-4568-FAD4-F55A-E6CB2C887430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7;p28">
            <a:extLst>
              <a:ext uri="{FF2B5EF4-FFF2-40B4-BE49-F238E27FC236}">
                <a16:creationId xmlns:a16="http://schemas.microsoft.com/office/drawing/2014/main" id="{DDC4D0FF-07BF-3A35-0296-09BC16E65D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5" name="Google Shape;118;p28" descr="Asset 2.svg">
              <a:hlinkClick r:id="rId5"/>
              <a:extLst>
                <a:ext uri="{FF2B5EF4-FFF2-40B4-BE49-F238E27FC236}">
                  <a16:creationId xmlns:a16="http://schemas.microsoft.com/office/drawing/2014/main" id="{1DD207AA-2AD1-26A3-A213-CD668D14E1B2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9;p28" descr="Asset 3.svg">
              <a:hlinkClick r:id="rId7"/>
              <a:extLst>
                <a:ext uri="{FF2B5EF4-FFF2-40B4-BE49-F238E27FC236}">
                  <a16:creationId xmlns:a16="http://schemas.microsoft.com/office/drawing/2014/main" id="{E6EF2D4A-F49A-ECB3-F4A6-C7072ECBFF50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0;p28" descr="Asset 4.svg">
              <a:hlinkClick r:id="rId9"/>
              <a:extLst>
                <a:ext uri="{FF2B5EF4-FFF2-40B4-BE49-F238E27FC236}">
                  <a16:creationId xmlns:a16="http://schemas.microsoft.com/office/drawing/2014/main" id="{FB7AEFC6-53C7-037C-55CA-419E58CEF22C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1;p28" descr="Asset 5.svg">
              <a:hlinkClick r:id="rId11"/>
              <a:extLst>
                <a:ext uri="{FF2B5EF4-FFF2-40B4-BE49-F238E27FC236}">
                  <a16:creationId xmlns:a16="http://schemas.microsoft.com/office/drawing/2014/main" id="{B6A1C498-0229-A8F1-D655-ADCBBC26A96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2;p28" descr="Asset 6.svg">
              <a:hlinkClick r:id="rId13"/>
              <a:extLst>
                <a:ext uri="{FF2B5EF4-FFF2-40B4-BE49-F238E27FC236}">
                  <a16:creationId xmlns:a16="http://schemas.microsoft.com/office/drawing/2014/main" id="{9997C9D1-F830-8D26-7561-1FF64C44744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3;p28" descr="Asset 7.svg">
              <a:hlinkClick r:id="rId15"/>
              <a:extLst>
                <a:ext uri="{FF2B5EF4-FFF2-40B4-BE49-F238E27FC236}">
                  <a16:creationId xmlns:a16="http://schemas.microsoft.com/office/drawing/2014/main" id="{652D2B35-3A33-1872-6077-91F29E04BE85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579BD8FA-49C5-5D9A-8711-B8353C3675C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0E403F-ABC5-41A2-BB8F-2D387ED79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64963"/>
              </p:ext>
            </p:extLst>
          </p:nvPr>
        </p:nvGraphicFramePr>
        <p:xfrm>
          <a:off x="364029" y="1439484"/>
          <a:ext cx="6237428" cy="739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250">
                  <a:extLst>
                    <a:ext uri="{9D8B030D-6E8A-4147-A177-3AD203B41FA5}">
                      <a16:colId xmlns:a16="http://schemas.microsoft.com/office/drawing/2014/main" val="223272901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104756914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4180705663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605419983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3671319586"/>
                    </a:ext>
                  </a:extLst>
                </a:gridCol>
                <a:gridCol w="719842">
                  <a:extLst>
                    <a:ext uri="{9D8B030D-6E8A-4147-A177-3AD203B41FA5}">
                      <a16:colId xmlns:a16="http://schemas.microsoft.com/office/drawing/2014/main" val="4272330455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3931919899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1193607565"/>
                    </a:ext>
                  </a:extLst>
                </a:gridCol>
                <a:gridCol w="691048">
                  <a:extLst>
                    <a:ext uri="{9D8B030D-6E8A-4147-A177-3AD203B41FA5}">
                      <a16:colId xmlns:a16="http://schemas.microsoft.com/office/drawing/2014/main" val="3184377476"/>
                    </a:ext>
                  </a:extLst>
                </a:gridCol>
              </a:tblGrid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HİSSE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FİYAT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DESTEK 3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DESTEK 2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DESTEK 1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PİVOT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DİRENÇ 1 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DİRENÇ 2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DİRENÇ 3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6987049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KCHOL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193.30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183.03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185.37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189.33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191.67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195.63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197.97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201.93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96778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KLRHO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100.30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96.73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101.07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104.63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108.97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0115009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KONTR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923713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KRDMD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7160631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KTLEV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121.47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123.13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126.47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128.13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131.47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133.13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136.47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6489694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KUYAS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74.30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81.80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059781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MAGEN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1668643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MAVI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9018835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MGROS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676.00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651.83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656.67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666.33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671.17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685.67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695.33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19938104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MIATK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7441946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MPARK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449.67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453.33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460.67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464.33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471.67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475.33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482.67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3813078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OBAMS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34328243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ODAS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02820424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OTKAR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363.67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366.08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368.42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375.58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377.92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4405655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OYAKC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4587313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57105547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PASEU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109.70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102.90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107.40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111.90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32760574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PATEK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6580294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PETKM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2740287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PGSUS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172.20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166.47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167.93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170.07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171.53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173.67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175.13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177.27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2180200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PSGYO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5673670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QUAGR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11860773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RALYH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212.40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191.57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198.33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205.37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212.13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219.17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225.93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232.97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6220984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REEDR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7198133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92.68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96.37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1774246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SARKY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9959021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9824102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SISE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3621082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6989117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SOKM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823998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TABGD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278.75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274.25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276.50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278.25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280.50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282.25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284.50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3355725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TAVHL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265.50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254.92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258.33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261.92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265.33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268.92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272.33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275.92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9624001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TCELL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108.50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101.70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107.00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110.40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757847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THYAO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290.08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292.17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296.08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298.17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302.08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304.17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308.08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2109774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TKFEN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145.70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147.80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151.40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153.50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157.10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159.20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6517849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TOASO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289.50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294.00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298.25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302.75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307.00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311.50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315.75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04554915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TRALT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6458069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TRENJ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92.58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8336867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TRMET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117.40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66330318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TSKB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938185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TTKOM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05884887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TUKAS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5537711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TUPRS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250.25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230.17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234.18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242.22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246.23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254.27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258.28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266.32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0798668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TUREX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2940977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TURSG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8953924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ULKER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117.27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119.47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120.93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19886861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VAKBN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76326404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VESTL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4466039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YKBNK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9517756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ZOREN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 dirty="0">
                          <a:effectLst/>
                        </a:rPr>
                        <a:t>3.25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5394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44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C031-5C7B-2A38-2938-EF7FB0A5763C}"/>
              </a:ext>
            </a:extLst>
          </p:cNvPr>
          <p:cNvSpPr txBox="1"/>
          <p:nvPr/>
        </p:nvSpPr>
        <p:spPr>
          <a:xfrm>
            <a:off x="364030" y="1074898"/>
            <a:ext cx="29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BIST100 Hareketli Ortalamalar </a:t>
            </a:r>
            <a:endParaRPr lang="en-TR" sz="16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AFFCF4-3356-D6F4-EA44-C43B3B8442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5" name="Google Shape;113;p28" descr="Asset 6.svg">
            <a:extLst>
              <a:ext uri="{FF2B5EF4-FFF2-40B4-BE49-F238E27FC236}">
                <a16:creationId xmlns:a16="http://schemas.microsoft.com/office/drawing/2014/main" id="{8838C906-188C-B996-F826-EB23D3FC356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28">
            <a:extLst>
              <a:ext uri="{FF2B5EF4-FFF2-40B4-BE49-F238E27FC236}">
                <a16:creationId xmlns:a16="http://schemas.microsoft.com/office/drawing/2014/main" id="{8C3D1D6A-7EE7-7C42-EF8B-A905A1C233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5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9" name="Google Shape;116;p28">
            <a:extLst>
              <a:ext uri="{FF2B5EF4-FFF2-40B4-BE49-F238E27FC236}">
                <a16:creationId xmlns:a16="http://schemas.microsoft.com/office/drawing/2014/main" id="{40AEC2D2-4FBD-DFDF-74B3-7A871B3D35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0" name="Google Shape;124;p28">
            <a:extLst>
              <a:ext uri="{FF2B5EF4-FFF2-40B4-BE49-F238E27FC236}">
                <a16:creationId xmlns:a16="http://schemas.microsoft.com/office/drawing/2014/main" id="{B9C2E88D-2C26-E452-900B-F66AC01315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1" name="Google Shape;125;p28">
              <a:extLst>
                <a:ext uri="{FF2B5EF4-FFF2-40B4-BE49-F238E27FC236}">
                  <a16:creationId xmlns:a16="http://schemas.microsoft.com/office/drawing/2014/main" id="{AEFB01A6-C8E0-79F2-EAB5-E743732FA17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3" name="Google Shape;126;p28" title="Asset 1@500x-8.png">
              <a:extLst>
                <a:ext uri="{FF2B5EF4-FFF2-40B4-BE49-F238E27FC236}">
                  <a16:creationId xmlns:a16="http://schemas.microsoft.com/office/drawing/2014/main" id="{36BFF6C8-75E4-6E9F-EE6A-20467D1A098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7;p28">
            <a:extLst>
              <a:ext uri="{FF2B5EF4-FFF2-40B4-BE49-F238E27FC236}">
                <a16:creationId xmlns:a16="http://schemas.microsoft.com/office/drawing/2014/main" id="{D3E9598B-7B67-328A-F99A-C8AFC5042E5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5" name="Google Shape;118;p28" descr="Asset 2.svg">
              <a:hlinkClick r:id="rId5"/>
              <a:extLst>
                <a:ext uri="{FF2B5EF4-FFF2-40B4-BE49-F238E27FC236}">
                  <a16:creationId xmlns:a16="http://schemas.microsoft.com/office/drawing/2014/main" id="{DBDE4E7A-03C0-F100-7FBF-D08A1D8D1EF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9;p28" descr="Asset 3.svg">
              <a:hlinkClick r:id="rId7"/>
              <a:extLst>
                <a:ext uri="{FF2B5EF4-FFF2-40B4-BE49-F238E27FC236}">
                  <a16:creationId xmlns:a16="http://schemas.microsoft.com/office/drawing/2014/main" id="{1CEC431A-9238-EF57-20CC-9F8153D5FDF7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0;p28" descr="Asset 4.svg">
              <a:hlinkClick r:id="rId9"/>
              <a:extLst>
                <a:ext uri="{FF2B5EF4-FFF2-40B4-BE49-F238E27FC236}">
                  <a16:creationId xmlns:a16="http://schemas.microsoft.com/office/drawing/2014/main" id="{53FB0ADF-1780-8ACC-E6EE-37C9D162E087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1;p28" descr="Asset 5.svg">
              <a:hlinkClick r:id="rId11"/>
              <a:extLst>
                <a:ext uri="{FF2B5EF4-FFF2-40B4-BE49-F238E27FC236}">
                  <a16:creationId xmlns:a16="http://schemas.microsoft.com/office/drawing/2014/main" id="{209237D9-A498-FB7D-0F68-84A8D263A65A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2;p28" descr="Asset 6.svg">
              <a:hlinkClick r:id="rId13"/>
              <a:extLst>
                <a:ext uri="{FF2B5EF4-FFF2-40B4-BE49-F238E27FC236}">
                  <a16:creationId xmlns:a16="http://schemas.microsoft.com/office/drawing/2014/main" id="{5D28920E-6623-8B21-73D5-8B5FD8B716C0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3;p28" descr="Asset 7.svg">
              <a:hlinkClick r:id="rId15"/>
              <a:extLst>
                <a:ext uri="{FF2B5EF4-FFF2-40B4-BE49-F238E27FC236}">
                  <a16:creationId xmlns:a16="http://schemas.microsoft.com/office/drawing/2014/main" id="{8F519843-61BB-FEFF-ABBE-378ED0261AD2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CB14CCAB-855A-11F7-9A54-ED9427EAC7C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0F9F14-AD86-4098-BF2C-3B3DBA4FA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96648"/>
              </p:ext>
            </p:extLst>
          </p:nvPr>
        </p:nvGraphicFramePr>
        <p:xfrm>
          <a:off x="364030" y="1439484"/>
          <a:ext cx="6175457" cy="739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941">
                  <a:extLst>
                    <a:ext uri="{9D8B030D-6E8A-4147-A177-3AD203B41FA5}">
                      <a16:colId xmlns:a16="http://schemas.microsoft.com/office/drawing/2014/main" val="2619291803"/>
                    </a:ext>
                  </a:extLst>
                </a:gridCol>
                <a:gridCol w="559951">
                  <a:extLst>
                    <a:ext uri="{9D8B030D-6E8A-4147-A177-3AD203B41FA5}">
                      <a16:colId xmlns:a16="http://schemas.microsoft.com/office/drawing/2014/main" val="2690909840"/>
                    </a:ext>
                  </a:extLst>
                </a:gridCol>
                <a:gridCol w="895921">
                  <a:extLst>
                    <a:ext uri="{9D8B030D-6E8A-4147-A177-3AD203B41FA5}">
                      <a16:colId xmlns:a16="http://schemas.microsoft.com/office/drawing/2014/main" val="2254674290"/>
                    </a:ext>
                  </a:extLst>
                </a:gridCol>
                <a:gridCol w="975914">
                  <a:extLst>
                    <a:ext uri="{9D8B030D-6E8A-4147-A177-3AD203B41FA5}">
                      <a16:colId xmlns:a16="http://schemas.microsoft.com/office/drawing/2014/main" val="3291709787"/>
                    </a:ext>
                  </a:extLst>
                </a:gridCol>
                <a:gridCol w="975914">
                  <a:extLst>
                    <a:ext uri="{9D8B030D-6E8A-4147-A177-3AD203B41FA5}">
                      <a16:colId xmlns:a16="http://schemas.microsoft.com/office/drawing/2014/main" val="2762597742"/>
                    </a:ext>
                  </a:extLst>
                </a:gridCol>
                <a:gridCol w="1055908">
                  <a:extLst>
                    <a:ext uri="{9D8B030D-6E8A-4147-A177-3AD203B41FA5}">
                      <a16:colId xmlns:a16="http://schemas.microsoft.com/office/drawing/2014/main" val="280715451"/>
                    </a:ext>
                  </a:extLst>
                </a:gridCol>
                <a:gridCol w="1055908">
                  <a:extLst>
                    <a:ext uri="{9D8B030D-6E8A-4147-A177-3AD203B41FA5}">
                      <a16:colId xmlns:a16="http://schemas.microsoft.com/office/drawing/2014/main" val="3876138088"/>
                    </a:ext>
                  </a:extLst>
                </a:gridCol>
              </a:tblGrid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HİSSE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FİYAT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BASİT HO 5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BASİT HO 21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BASİT HO 50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BASİT HO 100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BASİT HO 200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61555444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AEFES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2802012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AGHOL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7007950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70.28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7181063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76245382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AKSEN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17012551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ALARK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96.55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96.54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7595567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ALTNY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6373825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ANSGR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0270052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ARCLK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107.7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104.90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110.11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72685790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ASELS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407.8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396.75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412.43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384.86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344.94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270.97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04195860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ASTOR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363.5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338.70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318.21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250.87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207.94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155.75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8025972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BALSU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2612520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BIMAS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380.8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379.30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384.62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368.93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348.80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307.42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09093058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BRSAN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541.5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506.55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538.80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534.52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583.89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522.20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004867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BRYAT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1,981.20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2,054.14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2,065.17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2,104.77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2,124.80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5397458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BSOKE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4455006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BTCIM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6359026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CANTE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7866276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CCOLA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81.60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073756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CIMSA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02266818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CVKMD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01475100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CWENE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7399942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DAPGM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4479689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DOAS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191.8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184.92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182.92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183.28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193.45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181.34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1143256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DOHOL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31289467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DSTKF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2,028.00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2,305.48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2,159.59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1,600.63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1,124.16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8033784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ECILC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95.32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022283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EFOR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4396013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EKGYO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7641712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ENERY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12221426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ENJSA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117.01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108.53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92.29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517165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ENKAI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102.76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83.24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13532214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EREGL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2658525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EUPWR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8184212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EUREN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8088615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FENER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9007825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FROTO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92.53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50950288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GARAN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128.8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124.46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130.46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131.54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138.30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135.36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854453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GENIL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170120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GESAN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73.03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7167051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GLRMK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173.06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185.15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193.36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186.24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182.10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7338529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GRSEL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320.5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315.60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310.92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312.55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335.07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333.04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7508417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GRTHO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215.8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212.96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233.59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240.48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241.21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330.03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511608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GSRAY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9126373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GUBRF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550.5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551.10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566.12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526.12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501.16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402.29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10046739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HALKB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9460242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HEKTS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5980799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ISCTR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5011467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ISMEN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0029745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IZENR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 dirty="0">
                          <a:effectLst/>
                        </a:rPr>
                        <a:t>9.72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18324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28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C031-5C7B-2A38-2938-EF7FB0A5763C}"/>
              </a:ext>
            </a:extLst>
          </p:cNvPr>
          <p:cNvSpPr txBox="1"/>
          <p:nvPr/>
        </p:nvSpPr>
        <p:spPr>
          <a:xfrm>
            <a:off x="364030" y="1074898"/>
            <a:ext cx="29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BIST100 Hareketli Ortalamalar </a:t>
            </a:r>
            <a:endParaRPr lang="en-TR" sz="16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351F92C-2F30-E604-DF1E-D1B429332E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5" name="Google Shape;113;p28" descr="Asset 6.svg">
            <a:extLst>
              <a:ext uri="{FF2B5EF4-FFF2-40B4-BE49-F238E27FC236}">
                <a16:creationId xmlns:a16="http://schemas.microsoft.com/office/drawing/2014/main" id="{378410F8-6E72-5C23-7152-7FEDEAD0BD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28">
            <a:extLst>
              <a:ext uri="{FF2B5EF4-FFF2-40B4-BE49-F238E27FC236}">
                <a16:creationId xmlns:a16="http://schemas.microsoft.com/office/drawing/2014/main" id="{133A9899-7C7C-C038-F920-D658627071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6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9" name="Google Shape;116;p28">
            <a:extLst>
              <a:ext uri="{FF2B5EF4-FFF2-40B4-BE49-F238E27FC236}">
                <a16:creationId xmlns:a16="http://schemas.microsoft.com/office/drawing/2014/main" id="{2CD694E2-14CC-A663-557E-43560C876F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0" name="Google Shape;124;p28">
            <a:extLst>
              <a:ext uri="{FF2B5EF4-FFF2-40B4-BE49-F238E27FC236}">
                <a16:creationId xmlns:a16="http://schemas.microsoft.com/office/drawing/2014/main" id="{38716B31-D969-DB22-D936-5638BC0E17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1" name="Google Shape;125;p28">
              <a:extLst>
                <a:ext uri="{FF2B5EF4-FFF2-40B4-BE49-F238E27FC236}">
                  <a16:creationId xmlns:a16="http://schemas.microsoft.com/office/drawing/2014/main" id="{82C566CD-31C5-1EB8-BDE8-3BD4768B05C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3" name="Google Shape;126;p28" title="Asset 1@500x-8.png">
              <a:extLst>
                <a:ext uri="{FF2B5EF4-FFF2-40B4-BE49-F238E27FC236}">
                  <a16:creationId xmlns:a16="http://schemas.microsoft.com/office/drawing/2014/main" id="{46883756-B983-5394-6A0F-43F4D9C2471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7;p28">
            <a:extLst>
              <a:ext uri="{FF2B5EF4-FFF2-40B4-BE49-F238E27FC236}">
                <a16:creationId xmlns:a16="http://schemas.microsoft.com/office/drawing/2014/main" id="{F8AF503B-CCE2-4A63-9322-AD9DAFF80C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5" name="Google Shape;118;p28" descr="Asset 2.svg">
              <a:hlinkClick r:id="rId5"/>
              <a:extLst>
                <a:ext uri="{FF2B5EF4-FFF2-40B4-BE49-F238E27FC236}">
                  <a16:creationId xmlns:a16="http://schemas.microsoft.com/office/drawing/2014/main" id="{F488C974-9436-DE98-4FD3-82701C0D94B2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9;p28" descr="Asset 3.svg">
              <a:hlinkClick r:id="rId7"/>
              <a:extLst>
                <a:ext uri="{FF2B5EF4-FFF2-40B4-BE49-F238E27FC236}">
                  <a16:creationId xmlns:a16="http://schemas.microsoft.com/office/drawing/2014/main" id="{DA17DFCB-0195-7F1E-1F74-C335DE360948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0;p28" descr="Asset 4.svg">
              <a:hlinkClick r:id="rId9"/>
              <a:extLst>
                <a:ext uri="{FF2B5EF4-FFF2-40B4-BE49-F238E27FC236}">
                  <a16:creationId xmlns:a16="http://schemas.microsoft.com/office/drawing/2014/main" id="{F5A4BCAF-8C80-7DE7-7E5F-984DC465C629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1;p28" descr="Asset 5.svg">
              <a:hlinkClick r:id="rId11"/>
              <a:extLst>
                <a:ext uri="{FF2B5EF4-FFF2-40B4-BE49-F238E27FC236}">
                  <a16:creationId xmlns:a16="http://schemas.microsoft.com/office/drawing/2014/main" id="{0C0BB94D-8712-8C16-8D26-30F9A18B44A8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2;p28" descr="Asset 6.svg">
              <a:hlinkClick r:id="rId13"/>
              <a:extLst>
                <a:ext uri="{FF2B5EF4-FFF2-40B4-BE49-F238E27FC236}">
                  <a16:creationId xmlns:a16="http://schemas.microsoft.com/office/drawing/2014/main" id="{89F1B9D5-0CC3-B354-18BC-242AA319A7EE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3;p28" descr="Asset 7.svg">
              <a:hlinkClick r:id="rId15"/>
              <a:extLst>
                <a:ext uri="{FF2B5EF4-FFF2-40B4-BE49-F238E27FC236}">
                  <a16:creationId xmlns:a16="http://schemas.microsoft.com/office/drawing/2014/main" id="{E1A6299B-EF7F-1A7C-4EF0-C8C1DEF874E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5603D164-0ED0-270A-A8C4-72A6486AE37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3B82B5-4E61-4F0A-A559-35C6BA66E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80469"/>
              </p:ext>
            </p:extLst>
          </p:nvPr>
        </p:nvGraphicFramePr>
        <p:xfrm>
          <a:off x="364030" y="1439484"/>
          <a:ext cx="6237424" cy="739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523">
                  <a:extLst>
                    <a:ext uri="{9D8B030D-6E8A-4147-A177-3AD203B41FA5}">
                      <a16:colId xmlns:a16="http://schemas.microsoft.com/office/drawing/2014/main" val="2547029933"/>
                    </a:ext>
                  </a:extLst>
                </a:gridCol>
                <a:gridCol w="565570">
                  <a:extLst>
                    <a:ext uri="{9D8B030D-6E8A-4147-A177-3AD203B41FA5}">
                      <a16:colId xmlns:a16="http://schemas.microsoft.com/office/drawing/2014/main" val="2691157232"/>
                    </a:ext>
                  </a:extLst>
                </a:gridCol>
                <a:gridCol w="904911">
                  <a:extLst>
                    <a:ext uri="{9D8B030D-6E8A-4147-A177-3AD203B41FA5}">
                      <a16:colId xmlns:a16="http://schemas.microsoft.com/office/drawing/2014/main" val="935997498"/>
                    </a:ext>
                  </a:extLst>
                </a:gridCol>
                <a:gridCol w="985707">
                  <a:extLst>
                    <a:ext uri="{9D8B030D-6E8A-4147-A177-3AD203B41FA5}">
                      <a16:colId xmlns:a16="http://schemas.microsoft.com/office/drawing/2014/main" val="3341418935"/>
                    </a:ext>
                  </a:extLst>
                </a:gridCol>
                <a:gridCol w="985707">
                  <a:extLst>
                    <a:ext uri="{9D8B030D-6E8A-4147-A177-3AD203B41FA5}">
                      <a16:colId xmlns:a16="http://schemas.microsoft.com/office/drawing/2014/main" val="2311266855"/>
                    </a:ext>
                  </a:extLst>
                </a:gridCol>
                <a:gridCol w="1066503">
                  <a:extLst>
                    <a:ext uri="{9D8B030D-6E8A-4147-A177-3AD203B41FA5}">
                      <a16:colId xmlns:a16="http://schemas.microsoft.com/office/drawing/2014/main" val="1719020641"/>
                    </a:ext>
                  </a:extLst>
                </a:gridCol>
                <a:gridCol w="1066503">
                  <a:extLst>
                    <a:ext uri="{9D8B030D-6E8A-4147-A177-3AD203B41FA5}">
                      <a16:colId xmlns:a16="http://schemas.microsoft.com/office/drawing/2014/main" val="3873401559"/>
                    </a:ext>
                  </a:extLst>
                </a:gridCol>
              </a:tblGrid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HİSSE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FİYAT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BASİT HO 5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BASİT HO 21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BASİT HO 50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BASİT HO 100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BASİT HO 200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4465522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KCHOL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193.3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189.90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199.47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197.93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195.45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180.48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92403083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KLRHO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100.3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111.56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260.24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203.01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8278189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KONTR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4729417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KRDMD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976074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KTLEV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123.62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119.74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95.97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7684255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KUYAS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77.87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83.27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8365007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MAGEN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59.14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2886383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MAVI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4791694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MGROS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668.11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639.22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633.71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556.27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2044487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MIATK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8062840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MPARK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462.25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465.31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449.62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395.20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627438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OBAMS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9588423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ODAS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5240601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OTKAR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370.8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370.15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373.75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379.15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404.41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449.45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1125963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OYAKC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36044674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72031587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PASEU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109.7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128.78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8766263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PATEK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8771536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PETKM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3574400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PGSUS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172.2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170.30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176.79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180.19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189.97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203.74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0288567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PSGYO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16059984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QUAGR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8099044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RALYH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212.4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235.18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309.05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264.28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198.49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79169375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REEDR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7079896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96.40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48834767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SARKY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3305336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6999084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SISE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6020962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8481182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SOKM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5526101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TABGD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278.8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270.35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272.87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260.66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257.88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242.08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6960469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TAVHL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265.5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257.05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268.32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293.32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310.47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285.85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3696231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TCELL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108.5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104.94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111.50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111.29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5400302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THYAO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294.75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301.65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304.49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304.39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301.09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5199104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TKFEN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141.48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141.58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120.51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98.70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9125083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TOASO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302.5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300.35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301.40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290.25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288.73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260.15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5091856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TRALT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19263411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TRENJ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100.67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95287682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TRMET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111.36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126.13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132.84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111.41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2524676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TSKB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0611086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TTKOM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3599138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TUKAS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4499076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TUPRS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250.3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241.71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256.10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256.26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236.56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206.58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909158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TUREX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9928879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TURSG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1183563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ULKER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122.86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119.58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123.15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9302667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VAKBN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9512733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VESTL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6411947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YKBNK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9346019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ZOREN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 dirty="0">
                          <a:effectLst/>
                        </a:rPr>
                        <a:t>3.28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6649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23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C031-5C7B-2A38-2938-EF7FB0A5763C}"/>
              </a:ext>
            </a:extLst>
          </p:cNvPr>
          <p:cNvSpPr txBox="1"/>
          <p:nvPr/>
        </p:nvSpPr>
        <p:spPr>
          <a:xfrm>
            <a:off x="364030" y="1074898"/>
            <a:ext cx="29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Standart Sapma Seviyeleri</a:t>
            </a:r>
            <a:endParaRPr lang="en-TR" sz="16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E2D5D7E-A158-CA4C-0182-8B21ADB24C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5" name="Google Shape;113;p28" descr="Asset 6.svg">
            <a:extLst>
              <a:ext uri="{FF2B5EF4-FFF2-40B4-BE49-F238E27FC236}">
                <a16:creationId xmlns:a16="http://schemas.microsoft.com/office/drawing/2014/main" id="{6B106B3F-7E14-FF17-4889-ED821F2A2A9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28">
            <a:extLst>
              <a:ext uri="{FF2B5EF4-FFF2-40B4-BE49-F238E27FC236}">
                <a16:creationId xmlns:a16="http://schemas.microsoft.com/office/drawing/2014/main" id="{F2B2B135-FE03-E6E8-8BDB-A05722CBDD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7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9" name="Google Shape;116;p28">
            <a:extLst>
              <a:ext uri="{FF2B5EF4-FFF2-40B4-BE49-F238E27FC236}">
                <a16:creationId xmlns:a16="http://schemas.microsoft.com/office/drawing/2014/main" id="{672F39CE-977E-AB8F-789E-BA550D3B49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0" name="Google Shape;124;p28">
            <a:extLst>
              <a:ext uri="{FF2B5EF4-FFF2-40B4-BE49-F238E27FC236}">
                <a16:creationId xmlns:a16="http://schemas.microsoft.com/office/drawing/2014/main" id="{1E49D280-3A88-A84A-D329-D3DE0B908B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1" name="Google Shape;125;p28">
              <a:extLst>
                <a:ext uri="{FF2B5EF4-FFF2-40B4-BE49-F238E27FC236}">
                  <a16:creationId xmlns:a16="http://schemas.microsoft.com/office/drawing/2014/main" id="{246C9FD7-B598-A744-62F4-27CF13E359A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3" name="Google Shape;126;p28" title="Asset 1@500x-8.png">
              <a:extLst>
                <a:ext uri="{FF2B5EF4-FFF2-40B4-BE49-F238E27FC236}">
                  <a16:creationId xmlns:a16="http://schemas.microsoft.com/office/drawing/2014/main" id="{9549F6AC-D325-3321-0F1B-EF695A15BC86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7;p28">
            <a:extLst>
              <a:ext uri="{FF2B5EF4-FFF2-40B4-BE49-F238E27FC236}">
                <a16:creationId xmlns:a16="http://schemas.microsoft.com/office/drawing/2014/main" id="{57FE2140-29BB-5E4E-5B16-611487020F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5" name="Google Shape;118;p28" descr="Asset 2.svg">
              <a:hlinkClick r:id="rId5"/>
              <a:extLst>
                <a:ext uri="{FF2B5EF4-FFF2-40B4-BE49-F238E27FC236}">
                  <a16:creationId xmlns:a16="http://schemas.microsoft.com/office/drawing/2014/main" id="{106F9265-343A-1A48-FE70-853CFDE5BA0A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9;p28" descr="Asset 3.svg">
              <a:hlinkClick r:id="rId7"/>
              <a:extLst>
                <a:ext uri="{FF2B5EF4-FFF2-40B4-BE49-F238E27FC236}">
                  <a16:creationId xmlns:a16="http://schemas.microsoft.com/office/drawing/2014/main" id="{06BA2EB7-B15F-3EF8-D771-72265472C020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0;p28" descr="Asset 4.svg">
              <a:hlinkClick r:id="rId9"/>
              <a:extLst>
                <a:ext uri="{FF2B5EF4-FFF2-40B4-BE49-F238E27FC236}">
                  <a16:creationId xmlns:a16="http://schemas.microsoft.com/office/drawing/2014/main" id="{17C2D938-4FC5-3A31-BA61-5BFAF6B61C4E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1;p28" descr="Asset 5.svg">
              <a:hlinkClick r:id="rId11"/>
              <a:extLst>
                <a:ext uri="{FF2B5EF4-FFF2-40B4-BE49-F238E27FC236}">
                  <a16:creationId xmlns:a16="http://schemas.microsoft.com/office/drawing/2014/main" id="{E5E73A55-EDDE-E697-C9A8-247C94C0560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2;p28" descr="Asset 6.svg">
              <a:hlinkClick r:id="rId13"/>
              <a:extLst>
                <a:ext uri="{FF2B5EF4-FFF2-40B4-BE49-F238E27FC236}">
                  <a16:creationId xmlns:a16="http://schemas.microsoft.com/office/drawing/2014/main" id="{8A3D5C32-DBC9-F07E-1A9D-2F80EE129C53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3;p28" descr="Asset 7.svg">
              <a:hlinkClick r:id="rId15"/>
              <a:extLst>
                <a:ext uri="{FF2B5EF4-FFF2-40B4-BE49-F238E27FC236}">
                  <a16:creationId xmlns:a16="http://schemas.microsoft.com/office/drawing/2014/main" id="{64B31275-FD1C-0C82-952A-1B125A9BE78D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AD34BD55-1E8C-455A-D8ED-ACDB5184ABDD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106F0B-8EEF-466D-AD2A-71B5F2AC3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33220"/>
              </p:ext>
            </p:extLst>
          </p:nvPr>
        </p:nvGraphicFramePr>
        <p:xfrm>
          <a:off x="364030" y="1413452"/>
          <a:ext cx="6096129" cy="7263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525">
                  <a:extLst>
                    <a:ext uri="{9D8B030D-6E8A-4147-A177-3AD203B41FA5}">
                      <a16:colId xmlns:a16="http://schemas.microsoft.com/office/drawing/2014/main" val="901705842"/>
                    </a:ext>
                  </a:extLst>
                </a:gridCol>
                <a:gridCol w="642272">
                  <a:extLst>
                    <a:ext uri="{9D8B030D-6E8A-4147-A177-3AD203B41FA5}">
                      <a16:colId xmlns:a16="http://schemas.microsoft.com/office/drawing/2014/main" val="4153248267"/>
                    </a:ext>
                  </a:extLst>
                </a:gridCol>
                <a:gridCol w="642272">
                  <a:extLst>
                    <a:ext uri="{9D8B030D-6E8A-4147-A177-3AD203B41FA5}">
                      <a16:colId xmlns:a16="http://schemas.microsoft.com/office/drawing/2014/main" val="360075033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2020593168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2889906611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931167470"/>
                    </a:ext>
                  </a:extLst>
                </a:gridCol>
                <a:gridCol w="631385">
                  <a:extLst>
                    <a:ext uri="{9D8B030D-6E8A-4147-A177-3AD203B41FA5}">
                      <a16:colId xmlns:a16="http://schemas.microsoft.com/office/drawing/2014/main" val="3122810296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1201112207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538878600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666655930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3293209314"/>
                    </a:ext>
                  </a:extLst>
                </a:gridCol>
              </a:tblGrid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HİSSE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STD SAPMA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-4STDEV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-3STDEV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-2STDEV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-1STDEV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ORTALAMA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+1STDEV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+2STDEV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+3STDEV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+4STDEV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664617583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AEFES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8113201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AGHOL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00951791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81.85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20457268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96313467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AKSEN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83.49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78426800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ALARK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92.01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96.54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98.80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101.06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63329272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ALTNY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15320338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ANSGR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568245752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ARCLK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107.71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109.92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120.94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123.14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94959084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ASELS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331.42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334.80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338.18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341.56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344.94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348.32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351.70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355.07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358.45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412771621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ASTOR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191.96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195.96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199.95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203.95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207.94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211.94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215.94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219.93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223.93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68955646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BALSU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77246230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BIMAS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339.59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341.89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344.19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346.50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348.80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351.10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353.41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355.71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358.01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578650797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BRSAN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566.83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571.10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575.36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579.62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583.89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588.15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592.42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596.68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600.94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66427492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BRYAT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2,093.66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2,096.43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2,099.21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2,101.99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2,104.77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2,107.54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2,110.32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2,113.10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2,115.88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57669925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BSOKE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6399971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BTCIM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488431808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CANTE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481966499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CCOLA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70.03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77.74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22668080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CIMSA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85609160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CVKMD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84402062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CWENE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75659774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DAPGM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41463612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DOAS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184.83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186.99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189.14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191.30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193.45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195.60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197.76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199.91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202.07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66977501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DOHOL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62053347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DSTKF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1,585.26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1,589.10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1,592.95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1,596.79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1,600.63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1,604.47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1,608.31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1,612.16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1,616.00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92956568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ECILC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95.68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106.77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110.47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117.86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84276443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EFOR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43608993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EKGYO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99552437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ENERY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95561427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ENJSA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98.48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106.02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108.53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111.04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42544949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ENKAI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92.01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102.29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104.86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36691626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EREGL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59634497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EUPWR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46840988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EUREN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13026057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FENER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414400654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FROTO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96.51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98.86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101.22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108.28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110.63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0919211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GARAN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127.68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130.34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132.99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135.65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138.30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140.96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143.61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146.27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148.92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69857510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GENIL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46986445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GESAN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59.48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27289500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GLRMK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172.28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175.77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179.26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182.75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186.24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189.74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193.23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196.72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200.21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135283410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GRSEL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324.29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326.98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329.68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332.37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335.07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337.76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340.46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343.15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345.85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29335811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GRTHO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228.16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231.43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234.69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237.95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241.21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244.47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247.73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254.25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68223031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GSRAY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28540034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GUBRF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489.34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492.30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495.25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498.20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501.16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504.11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507.06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510.01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512.97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072870868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HALKB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761786931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HEKTS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06722398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ISCTR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24241702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ISMEN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48604176"/>
                  </a:ext>
                </a:extLst>
              </a:tr>
              <a:tr h="142420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IZENR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 dirty="0">
                          <a:effectLst/>
                        </a:rPr>
                        <a:t>22.24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34660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79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C031-5C7B-2A38-2938-EF7FB0A5763C}"/>
              </a:ext>
            </a:extLst>
          </p:cNvPr>
          <p:cNvSpPr txBox="1"/>
          <p:nvPr/>
        </p:nvSpPr>
        <p:spPr>
          <a:xfrm>
            <a:off x="364030" y="1074898"/>
            <a:ext cx="29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Standart Sapma Seviyeleri</a:t>
            </a:r>
            <a:endParaRPr lang="en-TR" sz="16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B7FD6F0-3A0D-E6EE-6B71-8A9302C75F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5" name="Google Shape;113;p28" descr="Asset 6.svg">
            <a:extLst>
              <a:ext uri="{FF2B5EF4-FFF2-40B4-BE49-F238E27FC236}">
                <a16:creationId xmlns:a16="http://schemas.microsoft.com/office/drawing/2014/main" id="{84C5B19B-5BD4-E01E-0FE7-6849AA9FA6F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28">
            <a:extLst>
              <a:ext uri="{FF2B5EF4-FFF2-40B4-BE49-F238E27FC236}">
                <a16:creationId xmlns:a16="http://schemas.microsoft.com/office/drawing/2014/main" id="{127C2D22-3348-A6EC-37F1-D4EC26C717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8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9" name="Google Shape;116;p28">
            <a:extLst>
              <a:ext uri="{FF2B5EF4-FFF2-40B4-BE49-F238E27FC236}">
                <a16:creationId xmlns:a16="http://schemas.microsoft.com/office/drawing/2014/main" id="{59689F5C-1EC5-21B6-213C-B278F829AA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0" name="Google Shape;124;p28">
            <a:extLst>
              <a:ext uri="{FF2B5EF4-FFF2-40B4-BE49-F238E27FC236}">
                <a16:creationId xmlns:a16="http://schemas.microsoft.com/office/drawing/2014/main" id="{8FB84927-2C59-2ECA-71FE-E3B5879D875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1" name="Google Shape;125;p28">
              <a:extLst>
                <a:ext uri="{FF2B5EF4-FFF2-40B4-BE49-F238E27FC236}">
                  <a16:creationId xmlns:a16="http://schemas.microsoft.com/office/drawing/2014/main" id="{0EDBAA35-303F-E66D-5190-89BB123A3ED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3" name="Google Shape;126;p28" title="Asset 1@500x-8.png">
              <a:extLst>
                <a:ext uri="{FF2B5EF4-FFF2-40B4-BE49-F238E27FC236}">
                  <a16:creationId xmlns:a16="http://schemas.microsoft.com/office/drawing/2014/main" id="{902FE1E5-58AE-1A9B-0083-BAB76CCC1698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7;p28">
            <a:extLst>
              <a:ext uri="{FF2B5EF4-FFF2-40B4-BE49-F238E27FC236}">
                <a16:creationId xmlns:a16="http://schemas.microsoft.com/office/drawing/2014/main" id="{5CFCC463-07AF-2A30-ED1D-22C72FC1C5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5" name="Google Shape;118;p28" descr="Asset 2.svg">
              <a:hlinkClick r:id="rId5"/>
              <a:extLst>
                <a:ext uri="{FF2B5EF4-FFF2-40B4-BE49-F238E27FC236}">
                  <a16:creationId xmlns:a16="http://schemas.microsoft.com/office/drawing/2014/main" id="{E830E06C-0EAA-5347-9F12-5EE468F6E436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9;p28" descr="Asset 3.svg">
              <a:hlinkClick r:id="rId7"/>
              <a:extLst>
                <a:ext uri="{FF2B5EF4-FFF2-40B4-BE49-F238E27FC236}">
                  <a16:creationId xmlns:a16="http://schemas.microsoft.com/office/drawing/2014/main" id="{0A08BB28-7C69-2C11-932D-1C8A012E542C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0;p28" descr="Asset 4.svg">
              <a:hlinkClick r:id="rId9"/>
              <a:extLst>
                <a:ext uri="{FF2B5EF4-FFF2-40B4-BE49-F238E27FC236}">
                  <a16:creationId xmlns:a16="http://schemas.microsoft.com/office/drawing/2014/main" id="{F953D3AD-FE4F-CBE7-0DA6-169BF07B4C43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1;p28" descr="Asset 5.svg">
              <a:hlinkClick r:id="rId11"/>
              <a:extLst>
                <a:ext uri="{FF2B5EF4-FFF2-40B4-BE49-F238E27FC236}">
                  <a16:creationId xmlns:a16="http://schemas.microsoft.com/office/drawing/2014/main" id="{13BEF186-46A9-0C6A-C4E1-BCEC931DC693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2;p28" descr="Asset 6.svg">
              <a:hlinkClick r:id="rId13"/>
              <a:extLst>
                <a:ext uri="{FF2B5EF4-FFF2-40B4-BE49-F238E27FC236}">
                  <a16:creationId xmlns:a16="http://schemas.microsoft.com/office/drawing/2014/main" id="{191633C7-16DC-1781-6567-763CF25BA08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3;p28" descr="Asset 7.svg">
              <a:hlinkClick r:id="rId15"/>
              <a:extLst>
                <a:ext uri="{FF2B5EF4-FFF2-40B4-BE49-F238E27FC236}">
                  <a16:creationId xmlns:a16="http://schemas.microsoft.com/office/drawing/2014/main" id="{4E79EB5B-9F03-7089-1BEB-926F10FB5B8E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3839D490-3967-9115-BC7C-69E8AB477DD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8D79AE-3782-4C00-BA2B-0BC33BA8B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08951"/>
              </p:ext>
            </p:extLst>
          </p:nvPr>
        </p:nvGraphicFramePr>
        <p:xfrm>
          <a:off x="364030" y="1439484"/>
          <a:ext cx="6096129" cy="739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525">
                  <a:extLst>
                    <a:ext uri="{9D8B030D-6E8A-4147-A177-3AD203B41FA5}">
                      <a16:colId xmlns:a16="http://schemas.microsoft.com/office/drawing/2014/main" val="72800483"/>
                    </a:ext>
                  </a:extLst>
                </a:gridCol>
                <a:gridCol w="642272">
                  <a:extLst>
                    <a:ext uri="{9D8B030D-6E8A-4147-A177-3AD203B41FA5}">
                      <a16:colId xmlns:a16="http://schemas.microsoft.com/office/drawing/2014/main" val="1586062919"/>
                    </a:ext>
                  </a:extLst>
                </a:gridCol>
                <a:gridCol w="642272">
                  <a:extLst>
                    <a:ext uri="{9D8B030D-6E8A-4147-A177-3AD203B41FA5}">
                      <a16:colId xmlns:a16="http://schemas.microsoft.com/office/drawing/2014/main" val="1323072952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800362369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845633946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2120153304"/>
                    </a:ext>
                  </a:extLst>
                </a:gridCol>
                <a:gridCol w="631385">
                  <a:extLst>
                    <a:ext uri="{9D8B030D-6E8A-4147-A177-3AD203B41FA5}">
                      <a16:colId xmlns:a16="http://schemas.microsoft.com/office/drawing/2014/main" val="1653651698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804152565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1274906134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712470737"/>
                    </a:ext>
                  </a:extLst>
                </a:gridCol>
                <a:gridCol w="522525">
                  <a:extLst>
                    <a:ext uri="{9D8B030D-6E8A-4147-A177-3AD203B41FA5}">
                      <a16:colId xmlns:a16="http://schemas.microsoft.com/office/drawing/2014/main" val="2718167108"/>
                    </a:ext>
                  </a:extLst>
                </a:gridCol>
              </a:tblGrid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HİSSE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STD SAPMA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-4STDEV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-3STDEV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-2STDEV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-1STDEV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>
                          <a:effectLst/>
                        </a:rPr>
                        <a:t>ORTALAMA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+1STDEV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+2STDEV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+3STDEV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+4STDEV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4075217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KCHOL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187.17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189.24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191.31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193.38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195.45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197.52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199.59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201.66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203.73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8585941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KLRHO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231.57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238.74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245.91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253.07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260.24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267.41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274.58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281.75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288.92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0286335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KONTR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4009189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KRDMD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3758838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KTLEV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71.41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2522006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KUYAS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81.75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9806115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MAGEN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16300008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MAVI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41174828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MGROS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624.85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627.06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629.28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631.49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633.71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635.93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638.14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640.36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642.58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8635316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MIATK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7187931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MPARK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434.44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436.93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439.43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441.93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446.93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449.42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451.92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454.42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2049773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OBAMS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9979220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ODAS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0873789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OTKAR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393.61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396.31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399.01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401.71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404.41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407.11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409.81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412.52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415.22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19937538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OYAKC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2867617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6499677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PASEU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109.65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119.70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124.73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134.78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139.80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144.83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149.86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1982464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PATEK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0941201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PETKM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18983487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PGSUS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181.45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183.58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185.71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187.84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189.97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192.10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194.23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196.36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198.49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56497463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PSGYO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4926816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QUAGR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5732961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RALYH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201.30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206.18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211.06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215.95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225.71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230.60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235.48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240.36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31016877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REEDR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6593055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96.40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98.91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101.42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106.45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6288507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SARKY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31812200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SASA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6620315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SISE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7484618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98122956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SOKM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59.04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6041263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TABGD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249.53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251.62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253.71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255.80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257.88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259.97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262.06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264.15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266.24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592598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TAVHL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299.26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302.07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304.87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307.67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310.47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313.27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316.07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318.88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321.68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37353393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TCELL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107.58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109.81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120.92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8503853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THYAO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295.39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297.64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299.89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302.14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304.39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306.64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308.89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311.14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313.39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6163460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TKFEN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83.05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98.70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102.61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106.53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110.44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91154510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TOASO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278.82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281.30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283.77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286.25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288.73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291.21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293.69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296.17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298.65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51597839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TRALT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64.33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00533944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TRENJ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100.67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106.61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109.58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112.55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784541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TRMET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119.41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122.77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126.13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132.84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136.20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139.56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142.91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146.27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96581774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TSKB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8968396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TTKOM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67.76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70.01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0978757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TUKAS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53751848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TUPRS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226.52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229.03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231.54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234.05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236.56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239.07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241.58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244.09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246.60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861408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TUREX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1689619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TURSG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1794409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ULKER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118.60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120.88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123.15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125.42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127.69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132.23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3664571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VAKBN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764219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VESTL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86991579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YKBNK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28807334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ZOREN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 dirty="0">
                          <a:effectLst/>
                        </a:rPr>
                        <a:t>12.89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59843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5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18550-8E66-3DBD-DF5B-5030464A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AC031-5C7B-2A38-2938-EF7FB0A5763C}"/>
              </a:ext>
            </a:extLst>
          </p:cNvPr>
          <p:cNvSpPr txBox="1"/>
          <p:nvPr/>
        </p:nvSpPr>
        <p:spPr>
          <a:xfrm>
            <a:off x="364030" y="1074898"/>
            <a:ext cx="29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Dip - </a:t>
            </a:r>
            <a:r>
              <a:rPr lang="en-US" sz="1600" b="1" dirty="0" err="1"/>
              <a:t>Zirve</a:t>
            </a:r>
            <a:endParaRPr lang="en-TR" sz="16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425425-392C-73AF-6EBA-09BB9551FD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4100" y="128004"/>
            <a:ext cx="2209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 ANALİZ</a:t>
            </a:r>
          </a:p>
        </p:txBody>
      </p:sp>
      <p:pic>
        <p:nvPicPr>
          <p:cNvPr id="5" name="Google Shape;113;p28" descr="Asset 6.svg">
            <a:extLst>
              <a:ext uri="{FF2B5EF4-FFF2-40B4-BE49-F238E27FC236}">
                <a16:creationId xmlns:a16="http://schemas.microsoft.com/office/drawing/2014/main" id="{D724F162-8A1D-5B26-088D-C488BCEBF50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78" y="179969"/>
            <a:ext cx="1343453" cy="264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28">
            <a:extLst>
              <a:ext uri="{FF2B5EF4-FFF2-40B4-BE49-F238E27FC236}">
                <a16:creationId xmlns:a16="http://schemas.microsoft.com/office/drawing/2014/main" id="{EBFFDA19-1E54-C94E-82AA-46B942631E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0" y="9594110"/>
            <a:ext cx="211948" cy="193522"/>
          </a:xfrm>
          <a:prstGeom prst="rect">
            <a:avLst/>
          </a:prstGeom>
        </p:spPr>
        <p:txBody>
          <a:bodyPr spcFirstLastPara="1" wrap="square" lIns="19625" tIns="19625" rIns="19625" bIns="19625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z="1000" b="1" smtClean="0">
                <a:solidFill>
                  <a:schemeClr val="bg1"/>
                </a:solidFill>
              </a:rPr>
              <a:pPr algn="r"/>
              <a:t>9</a:t>
            </a:fld>
            <a:endParaRPr lang="en" sz="1000" b="1" dirty="0">
              <a:solidFill>
                <a:schemeClr val="bg1"/>
              </a:solidFill>
            </a:endParaRPr>
          </a:p>
        </p:txBody>
      </p:sp>
      <p:sp>
        <p:nvSpPr>
          <p:cNvPr id="9" name="Google Shape;116;p28">
            <a:extLst>
              <a:ext uri="{FF2B5EF4-FFF2-40B4-BE49-F238E27FC236}">
                <a16:creationId xmlns:a16="http://schemas.microsoft.com/office/drawing/2014/main" id="{B9E4511F-F008-0487-3EB2-5DF30033ED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902" y="9584147"/>
            <a:ext cx="1655100" cy="1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625" tIns="19625" rIns="19625" bIns="196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5"/>
              <a:buFont typeface="Calibri"/>
              <a:buNone/>
            </a:pPr>
            <a:r>
              <a:rPr lang="en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www.fibayatirim.com.tr</a:t>
            </a:r>
            <a:endParaRPr sz="1000" dirty="0"/>
          </a:p>
        </p:txBody>
      </p:sp>
      <p:grpSp>
        <p:nvGrpSpPr>
          <p:cNvPr id="10" name="Google Shape;124;p28">
            <a:extLst>
              <a:ext uri="{FF2B5EF4-FFF2-40B4-BE49-F238E27FC236}">
                <a16:creationId xmlns:a16="http://schemas.microsoft.com/office/drawing/2014/main" id="{24708EC4-9E48-7FA1-1856-BCC8E51FA4B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86426" y="9582682"/>
            <a:ext cx="891901" cy="214134"/>
            <a:chOff x="4481481" y="12877893"/>
            <a:chExt cx="945544" cy="227013"/>
          </a:xfrm>
        </p:grpSpPr>
        <p:sp>
          <p:nvSpPr>
            <p:cNvPr id="11" name="Google Shape;125;p28">
              <a:extLst>
                <a:ext uri="{FF2B5EF4-FFF2-40B4-BE49-F238E27FC236}">
                  <a16:creationId xmlns:a16="http://schemas.microsoft.com/office/drawing/2014/main" id="{354E01BB-D076-65A2-D2E2-172C1263D0B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3025" y="12888793"/>
              <a:ext cx="774000" cy="20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25" tIns="19625" rIns="19625" bIns="196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65"/>
                <a:buFont typeface="Calibri"/>
                <a:buNone/>
              </a:pPr>
              <a:r>
                <a:rPr lang="en" sz="1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444 30 60</a:t>
              </a:r>
              <a:endParaRPr sz="1000" dirty="0"/>
            </a:p>
          </p:txBody>
        </p:sp>
        <p:pic>
          <p:nvPicPr>
            <p:cNvPr id="13" name="Google Shape;126;p28" title="Asset 1@500x-8.png">
              <a:extLst>
                <a:ext uri="{FF2B5EF4-FFF2-40B4-BE49-F238E27FC236}">
                  <a16:creationId xmlns:a16="http://schemas.microsoft.com/office/drawing/2014/main" id="{29C0F3E9-359D-B946-2507-C965222D5FE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 l="-31225" t="-26363" r="-19401" b="-26379"/>
            <a:stretch/>
          </p:blipFill>
          <p:spPr>
            <a:xfrm>
              <a:off x="4481481" y="12877893"/>
              <a:ext cx="223907" cy="227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7;p28">
            <a:extLst>
              <a:ext uri="{FF2B5EF4-FFF2-40B4-BE49-F238E27FC236}">
                <a16:creationId xmlns:a16="http://schemas.microsoft.com/office/drawing/2014/main" id="{934A86CD-C5F8-DC52-E04E-5F28C45E925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43423" y="9631063"/>
            <a:ext cx="1058032" cy="119908"/>
            <a:chOff x="0" y="0"/>
            <a:chExt cx="1711451" cy="193960"/>
          </a:xfrm>
        </p:grpSpPr>
        <p:pic>
          <p:nvPicPr>
            <p:cNvPr id="15" name="Google Shape;118;p28" descr="Asset 2.svg">
              <a:hlinkClick r:id="rId5"/>
              <a:extLst>
                <a:ext uri="{FF2B5EF4-FFF2-40B4-BE49-F238E27FC236}">
                  <a16:creationId xmlns:a16="http://schemas.microsoft.com/office/drawing/2014/main" id="{8E70A053-EAFC-02DB-3662-CDFCC955590D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16576" cy="19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19;p28" descr="Asset 3.svg">
              <a:hlinkClick r:id="rId7"/>
              <a:extLst>
                <a:ext uri="{FF2B5EF4-FFF2-40B4-BE49-F238E27FC236}">
                  <a16:creationId xmlns:a16="http://schemas.microsoft.com/office/drawing/2014/main" id="{D775D2BB-C8EA-E1CB-40E6-B153BD14A58F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alphaModFix/>
            </a:blip>
            <a:srcRect r="-90"/>
            <a:stretch/>
          </p:blipFill>
          <p:spPr>
            <a:xfrm>
              <a:off x="344905" y="18620"/>
              <a:ext cx="216576" cy="156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0;p28" descr="Asset 4.svg">
              <a:hlinkClick r:id="rId9"/>
              <a:extLst>
                <a:ext uri="{FF2B5EF4-FFF2-40B4-BE49-F238E27FC236}">
                  <a16:creationId xmlns:a16="http://schemas.microsoft.com/office/drawing/2014/main" id="{4A475617-D724-6F6A-2841-A7F4D26DE1A3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9605" y="2047"/>
              <a:ext cx="157105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1;p28" descr="Asset 5.svg">
              <a:hlinkClick r:id="rId11"/>
              <a:extLst>
                <a:ext uri="{FF2B5EF4-FFF2-40B4-BE49-F238E27FC236}">
                  <a16:creationId xmlns:a16="http://schemas.microsoft.com/office/drawing/2014/main" id="{B1204017-24A6-C10E-A173-6FA3063358B8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75030" y="92"/>
              <a:ext cx="193774" cy="193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22;p28" descr="Asset 6.svg">
              <a:hlinkClick r:id="rId13"/>
              <a:extLst>
                <a:ext uri="{FF2B5EF4-FFF2-40B4-BE49-F238E27FC236}">
                  <a16:creationId xmlns:a16="http://schemas.microsoft.com/office/drawing/2014/main" id="{F260C223-21BC-8B03-979A-332BD62DDAAD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611213" y="2047"/>
              <a:ext cx="100238" cy="189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3;p28" descr="Asset 7.svg">
              <a:hlinkClick r:id="rId15"/>
              <a:extLst>
                <a:ext uri="{FF2B5EF4-FFF2-40B4-BE49-F238E27FC236}">
                  <a16:creationId xmlns:a16="http://schemas.microsoft.com/office/drawing/2014/main" id="{1D0BAE39-FB4E-21EB-8D80-D5042E9F81E2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97124" y="2047"/>
              <a:ext cx="185770" cy="189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133;p28" descr="20260119_1340_Image Generation_remix_01kfaxcjcwfnv9hnq92jk3hf6x.png">
            <a:extLst>
              <a:ext uri="{FF2B5EF4-FFF2-40B4-BE49-F238E27FC236}">
                <a16:creationId xmlns:a16="http://schemas.microsoft.com/office/drawing/2014/main" id="{4EB34642-8C2D-09EA-73CF-9F48F4DAB19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6545" y="9007520"/>
            <a:ext cx="789296" cy="789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9E1EBA-8BC4-42CC-AED5-8CA2CE9F5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10129"/>
              </p:ext>
            </p:extLst>
          </p:nvPr>
        </p:nvGraphicFramePr>
        <p:xfrm>
          <a:off x="364030" y="1439484"/>
          <a:ext cx="6175459" cy="739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975">
                  <a:extLst>
                    <a:ext uri="{9D8B030D-6E8A-4147-A177-3AD203B41FA5}">
                      <a16:colId xmlns:a16="http://schemas.microsoft.com/office/drawing/2014/main" val="2303736647"/>
                    </a:ext>
                  </a:extLst>
                </a:gridCol>
                <a:gridCol w="420039">
                  <a:extLst>
                    <a:ext uri="{9D8B030D-6E8A-4147-A177-3AD203B41FA5}">
                      <a16:colId xmlns:a16="http://schemas.microsoft.com/office/drawing/2014/main" val="2557800314"/>
                    </a:ext>
                  </a:extLst>
                </a:gridCol>
                <a:gridCol w="473660">
                  <a:extLst>
                    <a:ext uri="{9D8B030D-6E8A-4147-A177-3AD203B41FA5}">
                      <a16:colId xmlns:a16="http://schemas.microsoft.com/office/drawing/2014/main" val="3603156161"/>
                    </a:ext>
                  </a:extLst>
                </a:gridCol>
                <a:gridCol w="420039">
                  <a:extLst>
                    <a:ext uri="{9D8B030D-6E8A-4147-A177-3AD203B41FA5}">
                      <a16:colId xmlns:a16="http://schemas.microsoft.com/office/drawing/2014/main" val="3757097466"/>
                    </a:ext>
                  </a:extLst>
                </a:gridCol>
                <a:gridCol w="679211">
                  <a:extLst>
                    <a:ext uri="{9D8B030D-6E8A-4147-A177-3AD203B41FA5}">
                      <a16:colId xmlns:a16="http://schemas.microsoft.com/office/drawing/2014/main" val="2768623093"/>
                    </a:ext>
                  </a:extLst>
                </a:gridCol>
                <a:gridCol w="420039">
                  <a:extLst>
                    <a:ext uri="{9D8B030D-6E8A-4147-A177-3AD203B41FA5}">
                      <a16:colId xmlns:a16="http://schemas.microsoft.com/office/drawing/2014/main" val="2811419862"/>
                    </a:ext>
                  </a:extLst>
                </a:gridCol>
                <a:gridCol w="384291">
                  <a:extLst>
                    <a:ext uri="{9D8B030D-6E8A-4147-A177-3AD203B41FA5}">
                      <a16:colId xmlns:a16="http://schemas.microsoft.com/office/drawing/2014/main" val="57337842"/>
                    </a:ext>
                  </a:extLst>
                </a:gridCol>
                <a:gridCol w="643463">
                  <a:extLst>
                    <a:ext uri="{9D8B030D-6E8A-4147-A177-3AD203B41FA5}">
                      <a16:colId xmlns:a16="http://schemas.microsoft.com/office/drawing/2014/main" val="137554388"/>
                    </a:ext>
                  </a:extLst>
                </a:gridCol>
                <a:gridCol w="732833">
                  <a:extLst>
                    <a:ext uri="{9D8B030D-6E8A-4147-A177-3AD203B41FA5}">
                      <a16:colId xmlns:a16="http://schemas.microsoft.com/office/drawing/2014/main" val="3673150666"/>
                    </a:ext>
                  </a:extLst>
                </a:gridCol>
                <a:gridCol w="723896">
                  <a:extLst>
                    <a:ext uri="{9D8B030D-6E8A-4147-A177-3AD203B41FA5}">
                      <a16:colId xmlns:a16="http://schemas.microsoft.com/office/drawing/2014/main" val="2900315044"/>
                    </a:ext>
                  </a:extLst>
                </a:gridCol>
                <a:gridCol w="849013">
                  <a:extLst>
                    <a:ext uri="{9D8B030D-6E8A-4147-A177-3AD203B41FA5}">
                      <a16:colId xmlns:a16="http://schemas.microsoft.com/office/drawing/2014/main" val="523706219"/>
                    </a:ext>
                  </a:extLst>
                </a:gridCol>
              </a:tblGrid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u="none" strike="noStrike" dirty="0">
                          <a:effectLst/>
                        </a:rPr>
                        <a:t>HİSSE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Dip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Zirve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Ağ. Orta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Önceki Kapanış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Kapanış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%Getiri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>
                          <a:effectLst/>
                        </a:rPr>
                        <a:t>Dipten Uzaklık</a:t>
                      </a:r>
                      <a:endParaRPr lang="tr-TR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 dirty="0">
                          <a:effectLst/>
                        </a:rPr>
                        <a:t>Zirveden Uzaklık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 dirty="0">
                          <a:effectLst/>
                        </a:rPr>
                        <a:t>Dibe Göre Getiri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u="none" strike="noStrike" dirty="0">
                          <a:effectLst/>
                        </a:rPr>
                        <a:t>Zirveye Göre Getiri</a:t>
                      </a:r>
                      <a:endParaRPr lang="tr-TR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ctr"/>
                </a:tc>
                <a:extLst>
                  <a:ext uri="{0D108BD9-81ED-4DB2-BD59-A6C34878D82A}">
                    <a16:rowId xmlns:a16="http://schemas.microsoft.com/office/drawing/2014/main" val="250420443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AEFES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70.77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-12.59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74605828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AGHOL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34.80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83.80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-5.96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2655592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AKBNK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65.95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-27.20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2153349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70.49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-9.52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2586048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AKSEN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145.06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81.71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162.93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-12.18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74144467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ALARK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-11.85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82532148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ALTNY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-28.74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7103366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ANSGR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-9.58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867468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ARCLK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147.50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116.95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107.70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83.18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-26.98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39981953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ASELS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127.74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251.81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407.75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215.75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219.21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-9.39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9851718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ASTOR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363.50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164.22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363.50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298.76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4320548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BALSU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-32.36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-48.97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476787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BIMAS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222.05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296.58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237.12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380.75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71.47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-10.41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40828530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BRSAN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297.50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789.00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523.57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322.25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541.50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49.64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-31.37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6214434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BRYAT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1,516.43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2,773.95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2,134.39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1,656.05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2,001.00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-27.86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55507239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BSOKE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130.02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177.08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77294024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BTCIM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-10.44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6034273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CANTE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-34.53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5368299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CCOLA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6432159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CIMSA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47.96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68.12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32.66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-10.33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56861694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CVKMD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295.52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320.92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-6.44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569580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CWENE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12.34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224.24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93.47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248.36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36191367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DAPGM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84.28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-48.61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10339514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DOAS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151.95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228.85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180.81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157.78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191.80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21.56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48.18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-16.19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0674923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DOHOL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63.67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73.38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78469231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DSTKF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265.25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2,895.00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754.52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2,023.00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609.82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662.68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-30.12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69612853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ECILC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129.89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87.80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95.10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121.86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-32.41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116132185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EFOR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-30.27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130.37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-64.49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3705634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EKGYO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27.12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40.83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-26.36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404665890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ENERY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5.25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44.19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70.93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-24.73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42893060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ENJSA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49.93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127.90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113.50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125.81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81.53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127.33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-11.26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06369791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ENKAI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114.30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58.01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99.20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73.86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75.46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-13.21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5233134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EREGL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79.79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86.74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76.72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84468193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EUPWR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82.05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221.76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85.58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252.15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-10.77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03937208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EUREN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-9.91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8.70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91.30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-56.14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6561406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FENER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3.74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59.40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69.69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-21.91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92202135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FROTO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72.13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130.91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94.99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73.71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88.90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20.60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28.54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71.46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23.26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-32.09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8976307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GARAN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107.65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163.11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134.65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103.61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128.80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24.31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-21.03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67427368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GENIL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7.12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10.31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9.32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-6.98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19.86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80.14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-41.90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27591753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GESAN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80.00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41.10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78.10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90.02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95.48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4.52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105.53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13102445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GLRMK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125.30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261.00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188.65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131.10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178.00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35.77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61.16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42.06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-31.80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25582880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GRSEL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228.80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400.17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318.22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256.10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320.50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25.15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53.51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46.49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40.08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-19.91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56740641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GRTHO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202.30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691.97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330.35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317.30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215.80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-31.99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97.24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-68.81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90491288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GSRAY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1.75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-12.00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90.54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6.93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-38.29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87161138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GUBRF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212.20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625.50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355.36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235.90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550.50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133.36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81.85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18.15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159.43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-11.99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53235974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HALKB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19.41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52.50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35.22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19.55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47.84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144.71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85.92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146.47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-8.88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900448336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HEKTS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2.76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5.27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3.81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3.03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4.18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37.95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56.57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43.43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51.45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-20.68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3631475952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ISCTR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10.38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17.46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13.73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10.42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30.87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45.90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54.10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31.35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-21.95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878465709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ISMEN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29.67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50.04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39.78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30.28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38.30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26.48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42.37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57.63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29.08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-23.46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227332232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IZENR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5.84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13.39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9.89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6.23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11.05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77.37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69.01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30.99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>
                          <a:effectLst/>
                        </a:rPr>
                        <a:t>89.21</a:t>
                      </a:r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u="none" strike="noStrike" dirty="0">
                          <a:effectLst/>
                        </a:rPr>
                        <a:t>-17.48</a:t>
                      </a:r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4126152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269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4777ab20-bd2d-4742-8f8a-68f48876d1f7" origin="defaultValue"/>
</file>

<file path=customXml/itemProps1.xml><?xml version="1.0" encoding="utf-8"?>
<ds:datastoreItem xmlns:ds="http://schemas.openxmlformats.org/officeDocument/2006/customXml" ds:itemID="{79739067-5BB7-454F-AA4A-2B8460CACF1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70899</TotalTime>
  <Words>4588</Words>
  <Application>Microsoft Office PowerPoint</Application>
  <PresentationFormat>A4 Paper (210x297 mm)</PresentationFormat>
  <Paragraphs>3964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Black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Tuğberk Çitilci</cp:lastModifiedBy>
  <cp:revision>1895</cp:revision>
  <dcterms:created xsi:type="dcterms:W3CDTF">2025-10-14T11:56:06Z</dcterms:created>
  <dcterms:modified xsi:type="dcterms:W3CDTF">2026-06-03T04:58:36Z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748518b4-469f-4d3f-85c4-f337de5d40b3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yEDJS7B8tAQSBMDZM+OYcD0Ec5Ea6kB4</vt:lpwstr>
  </property>
  <property fmtid="{D5CDD505-2E9C-101B-9397-08002B2CF9AE}" pid="6" name="bjpmDocIH">
    <vt:lpwstr>IOIt1fr0HmPvyh9XZi20yCxpzxwSfJMy</vt:lpwstr>
  </property>
</Properties>
</file>